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2.xml" ContentType="application/vnd.openxmlformats-officedocument.presentationml.comments+xml"/>
  <Override PartName="/ppt/notesSlides/notesSlide4.xml" ContentType="application/vnd.openxmlformats-officedocument.presentationml.notesSlide+xml"/>
  <Override PartName="/ppt/comments/comment3.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4.xml" ContentType="application/vnd.openxmlformats-officedocument.presentationml.comments+xml"/>
  <Override PartName="/ppt/notesSlides/notesSlide14.xml" ContentType="application/vnd.openxmlformats-officedocument.presentationml.notesSlide+xml"/>
  <Override PartName="/ppt/comments/comment5.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3" r:id="rId1"/>
  </p:sldMasterIdLst>
  <p:notesMasterIdLst>
    <p:notesMasterId r:id="rId28"/>
  </p:notesMasterIdLst>
  <p:sldIdLst>
    <p:sldId id="256" r:id="rId2"/>
    <p:sldId id="257" r:id="rId3"/>
    <p:sldId id="265" r:id="rId4"/>
    <p:sldId id="259" r:id="rId5"/>
    <p:sldId id="258" r:id="rId6"/>
    <p:sldId id="273" r:id="rId7"/>
    <p:sldId id="274" r:id="rId8"/>
    <p:sldId id="275" r:id="rId9"/>
    <p:sldId id="261" r:id="rId10"/>
    <p:sldId id="260" r:id="rId11"/>
    <p:sldId id="263" r:id="rId12"/>
    <p:sldId id="264" r:id="rId13"/>
    <p:sldId id="272" r:id="rId14"/>
    <p:sldId id="271" r:id="rId15"/>
    <p:sldId id="270" r:id="rId16"/>
    <p:sldId id="269" r:id="rId17"/>
    <p:sldId id="281" r:id="rId18"/>
    <p:sldId id="282" r:id="rId19"/>
    <p:sldId id="283" r:id="rId20"/>
    <p:sldId id="262" r:id="rId21"/>
    <p:sldId id="266" r:id="rId22"/>
    <p:sldId id="267" r:id="rId23"/>
    <p:sldId id="276" r:id="rId24"/>
    <p:sldId id="277" r:id="rId25"/>
    <p:sldId id="278" r:id="rId26"/>
    <p:sldId id="279"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na Radulovic 924m" initials="M9" lastIdx="4" clrIdx="0">
    <p:extLst>
      <p:ext uri="{19B8F6BF-5375-455C-9EA6-DF929625EA0E}">
        <p15:presenceInfo xmlns:p15="http://schemas.microsoft.com/office/powerpoint/2012/main" userId="S::masfak924mm@masfak.ni.ac.rs::39c086d5-3918-42fd-90d1-35d670bbcaf5" providerId="AD"/>
      </p:ext>
    </p:extLst>
  </p:cmAuthor>
  <p:cmAuthor id="2" name="Jovana Nikolic" initials="JN" lastIdx="4" clrIdx="1">
    <p:extLst>
      <p:ext uri="{19B8F6BF-5375-455C-9EA6-DF929625EA0E}">
        <p15:presenceInfo xmlns:p15="http://schemas.microsoft.com/office/powerpoint/2012/main" userId="S::masfak948mm@masfak.ni.ac.rs::fa51cf48-8e0a-4052-8ac5-78f08e0c830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CE94C4-3B6E-B81F-DB53-665DC22540A2}" v="16" dt="2020-12-22T10:23:11.501"/>
    <p1510:client id="{1B2B825C-6623-161D-CA4D-BE62F1E09296}" v="271" dt="2020-12-23T03:42:54.865"/>
    <p1510:client id="{21D1966D-0DD2-898E-50E2-2ECD4DEEF921}" v="364" dt="2020-12-23T02:58:44.237"/>
    <p1510:client id="{26660D9A-762A-C96F-64D7-1DE7447FD520}" v="10" dt="2020-12-24T01:55:02.307"/>
    <p1510:client id="{4DE2C811-E3C5-EDCB-D462-C5F146FC6DFF}" v="1271" dt="2020-12-22T12:43:19.139"/>
    <p1510:client id="{504A53B2-A8A2-3F30-E569-BB9D398F7F7A}" v="441" dt="2020-12-22T18:37:57.509"/>
    <p1510:client id="{593493AC-1657-EC47-7CA8-F8C30B8C7201}" v="2" dt="2020-12-22T20:23:05.955"/>
    <p1510:client id="{6B9CC47C-5025-3822-786C-ED962F61BA4B}" v="444" dt="2020-12-24T15:00:21.448"/>
    <p1510:client id="{7BDDA5C6-27FD-203B-4CB6-8E6A60791F3D}" v="113" dt="2020-12-22T16:56:11.570"/>
    <p1510:client id="{90D758A8-42E2-CCEF-C71E-FB153EAE982D}" v="5" dt="2020-12-23T20:38:43.035"/>
    <p1510:client id="{E07655DE-5827-74D1-72FC-76D21392DA91}" v="1287" dt="2020-12-22T12:08:09.949"/>
    <p1510:client id="{E1B69C9E-62B5-8160-4201-A9C3797E6E80}" v="11" dt="2020-12-23T23:28:28.716"/>
    <p1510:client id="{F17C8586-D1DB-C58A-6A3C-D998B3456902}" v="6" dt="2020-12-23T09:47:47.5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283" autoAdjust="0"/>
  </p:normalViewPr>
  <p:slideViewPr>
    <p:cSldViewPr snapToGrid="0">
      <p:cViewPr varScale="1">
        <p:scale>
          <a:sx n="63" d="100"/>
          <a:sy n="63" d="100"/>
        </p:scale>
        <p:origin x="142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0-12-24T03:15:12.507" idx="4">
    <p:pos x="10" y="10"/>
    <p:text>[@Mina Radulovic 924m] jel ovde gledas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12-22T00:57:10.770" idx="1">
    <p:pos x="10" y="10"/>
    <p:text>ovo sam tu ubacila to mi isto bilo bas zanimljivo
</p:text>
    <p:extLst>
      <p:ext uri="{C676402C-5697-4E1C-873F-D02D1690AC5C}">
        <p15:threadingInfo xmlns:p15="http://schemas.microsoft.com/office/powerpoint/2012/main" timeZoneBias="480"/>
      </p:ext>
    </p:extLst>
  </p:cm>
  <p:cm authorId="1" dt="2020-12-22T01:09:39.136" idx="2">
    <p:pos x="10" y="106"/>
    <p:text>a tiče se nas i našeg zakonodavstva
</p:text>
    <p:extLst>
      <p:ext uri="{C676402C-5697-4E1C-873F-D02D1690AC5C}">
        <p15:threadingInfo xmlns:p15="http://schemas.microsoft.com/office/powerpoint/2012/main" timeZoneBias="480">
          <p15:parentCm authorId="1" idx="1"/>
        </p15:threadingInfo>
      </p:ext>
    </p:extLst>
  </p:cm>
  <p:cm authorId="2" dt="2020-12-22T02:17:37.242" idx="1">
    <p:pos x="10" y="202"/>
    <p:text>Ovo mi je super informacija
</p:text>
    <p:extLst>
      <p:ext uri="{C676402C-5697-4E1C-873F-D02D1690AC5C}">
        <p15:threadingInfo xmlns:p15="http://schemas.microsoft.com/office/powerpoint/2012/main" timeZoneBias="480">
          <p15:parentCm authorId="1" idx="1"/>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2-23T01:47:27.195" idx="3">
    <p:pos x="10" y="10"/>
    <p:text>[@Jovana Nikolic] e evo ovde mozda posle ovog 
</p:text>
    <p:extLst>
      <p:ext uri="{C676402C-5697-4E1C-873F-D02D1690AC5C}">
        <p15:threadingInfo xmlns:p15="http://schemas.microsoft.com/office/powerpoint/2012/main" timeZoneBias="480"/>
      </p:ext>
    </p:extLst>
  </p:cm>
  <p:cm authorId="1" dt="2020-12-23T01:47:47.555" idx="4">
    <p:pos x="10" y="106"/>
    <p:text>prvi patent u Srbiji i onda za ovog decka
</p:text>
    <p:extLst>
      <p:ext uri="{C676402C-5697-4E1C-873F-D02D1690AC5C}">
        <p15:threadingInfo xmlns:p15="http://schemas.microsoft.com/office/powerpoint/2012/main" timeZoneBias="480">
          <p15:parentCm authorId="1" idx="3"/>
        </p15:threadingInfo>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2" dt="2020-12-22T19:38:27.975" idx="2">
    <p:pos x="10" y="10"/>
    <p:text>jos neki cu da dodam samo da se dogovimo koji i sredicu da ima slika
samo da ima formu
</p:text>
    <p:extLst>
      <p:ext uri="{C676402C-5697-4E1C-873F-D02D1690AC5C}">
        <p15:threadingInfo xmlns:p15="http://schemas.microsoft.com/office/powerpoint/2012/main" timeZoneBias="48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2" dt="2020-12-22T19:42:54.850" idx="3">
    <p:pos x="10" y="10"/>
    <p:text>Zanimljivosti jer ce prethodne stranice imati dosta reci ovo je optimalno za ono vreme kazi samo koje zanimljivosti bi stavila</p:text>
    <p:extLst>
      <p:ext uri="{C676402C-5697-4E1C-873F-D02D1690AC5C}">
        <p15:threadingInfo xmlns:p15="http://schemas.microsoft.com/office/powerpoint/2012/main" timeZoneBias="480"/>
      </p:ext>
    </p:extLst>
  </p:cm>
</p:cmLst>
</file>

<file path=ppt/media/hdphoto1.wdp>
</file>

<file path=ppt/media/hdphoto10.wdp>
</file>

<file path=ppt/media/hdphoto11.wdp>
</file>

<file path=ppt/media/hdphoto12.wdp>
</file>

<file path=ppt/media/hdphoto13.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jpeg>
</file>

<file path=ppt/media/image19.jpeg>
</file>

<file path=ppt/media/image2.png>
</file>

<file path=ppt/media/image20.jpeg>
</file>

<file path=ppt/media/image21.jpeg>
</file>

<file path=ppt/media/image22.png>
</file>

<file path=ppt/media/image23.svg>
</file>

<file path=ppt/media/image24.jpeg>
</file>

<file path=ppt/media/image25.png>
</file>

<file path=ppt/media/image26.png>
</file>

<file path=ppt/media/image27.png>
</file>

<file path=ppt/media/image28.pn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83784D-7864-4EDD-8689-050FAAAC05F7}" type="datetimeFigureOut">
              <a:rPr lang="en-US" smtClean="0"/>
              <a:t>12/24/2020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5E24EE-E5D1-48D3-82EB-9A17B47697E5}" type="slidenum">
              <a:rPr lang="en-US" smtClean="0"/>
              <a:t>‹#›</a:t>
            </a:fld>
            <a:endParaRPr lang="en-US"/>
          </a:p>
        </p:txBody>
      </p:sp>
    </p:spTree>
    <p:extLst>
      <p:ext uri="{BB962C8B-B14F-4D97-AF65-F5344CB8AC3E}">
        <p14:creationId xmlns:p14="http://schemas.microsoft.com/office/powerpoint/2010/main" val="754878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nibusinessinfo.co.uk/content/protecting-intellectual-property" TargetMode="External"/><Relationship Id="rId7" Type="http://schemas.openxmlformats.org/officeDocument/2006/relationships/hyperlink" Target="https://www.nibusinessinfo.co.uk/content/patent-protection-and-enforcement" TargetMode="External"/><Relationship Id="rId2" Type="http://schemas.openxmlformats.org/officeDocument/2006/relationships/slide" Target="../slides/slide20.xml"/><Relationship Id="rId1" Type="http://schemas.openxmlformats.org/officeDocument/2006/relationships/notesMaster" Target="../notesMasters/notesMaster1.xml"/><Relationship Id="rId6" Type="http://schemas.openxmlformats.org/officeDocument/2006/relationships/hyperlink" Target="https://www.gov.uk/guidance/before-you-apply-for-a-patent#not-all-patents-have-a-financial-value" TargetMode="External"/><Relationship Id="rId5" Type="http://schemas.openxmlformats.org/officeDocument/2006/relationships/hyperlink" Target="https://www.nibusinessinfo.co.uk/content/benefits-trade-mark-registration" TargetMode="External"/><Relationship Id="rId4" Type="http://schemas.openxmlformats.org/officeDocument/2006/relationships/hyperlink" Target="https://www.nibusinessinfo.co.uk/content/how-license-patent"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www.historyofmatches.com/matches-inventors/john-walker/" TargetMode="External"/><Relationship Id="rId7" Type="http://schemas.openxmlformats.org/officeDocument/2006/relationships/hyperlink" Target="http://www.dougengelbart.org/firsts/mouse.html"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www.huffingtonpost.com/2013/07/02/ron-klein-credit-card_n_3529559.html" TargetMode="External"/><Relationship Id="rId5" Type="http://schemas.openxmlformats.org/officeDocument/2006/relationships/hyperlink" Target="https://www.wired.com/2017/04/tim-berners-lee-inventor-web-plots-radical-overhaul-creation/" TargetMode="External"/><Relationship Id="rId4" Type="http://schemas.openxmlformats.org/officeDocument/2006/relationships/hyperlink" Target="https://qz.com/159437/the-man-who-invented-the-karaoke-machine-never-patented-it/"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awesomestories.com/asset/view/Jonas-Salk-Could-You-Patent-the-Sun-"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thelancet.com/journals/landia/article/PIIS2213-8587(17)30115-8/fulltext" TargetMode="External"/></Relationships>
</file>

<file path=ppt/notesSlides/_rels/notesSlide13.xml.rels><?xml version="1.0" encoding="UTF-8" standalone="yes"?>
<Relationships xmlns="http://schemas.openxmlformats.org/package/2006/relationships"><Relationship Id="rId8" Type="http://schemas.openxmlformats.org/officeDocument/2006/relationships/hyperlink" Target="https://www.nytimes.com/2008/12/16/technology/16iht-16alcatel.18741804.html" TargetMode="External"/><Relationship Id="rId3" Type="http://schemas.openxmlformats.org/officeDocument/2006/relationships/hyperlink" Target="https://en.wikipedia.org/wiki/Patents" TargetMode="External"/><Relationship Id="rId7" Type="http://schemas.openxmlformats.org/officeDocument/2006/relationships/hyperlink" Target="https://news.northropgrumman.com/news/releases/northrop-grumman-announces-completion-of-merger-with-litton-industries-inc" TargetMode="External"/><Relationship Id="rId12" Type="http://schemas.openxmlformats.org/officeDocument/2006/relationships/hyperlink" Target="http://www.pmlive.com/pharma_news/us_court_stands_by_nycomed_judgment_227438" TargetMode="External"/><Relationship Id="rId2" Type="http://schemas.openxmlformats.org/officeDocument/2006/relationships/slide" Target="../slides/slide23.xml"/><Relationship Id="rId1" Type="http://schemas.openxmlformats.org/officeDocument/2006/relationships/notesMaster" Target="../notesMasters/notesMaster1.xml"/><Relationship Id="rId6" Type="http://schemas.openxmlformats.org/officeDocument/2006/relationships/hyperlink" Target="https://en.wikipedia.org/wiki/Patent_war#cite_note-pcm-3" TargetMode="External"/><Relationship Id="rId11" Type="http://schemas.openxmlformats.org/officeDocument/2006/relationships/hyperlink" Target="https://www.lawyer-monthly.com/2020/05/world-ip-day-are-patents-proving-that-the-world-will-become-greener/" TargetMode="External"/><Relationship Id="rId5" Type="http://schemas.openxmlformats.org/officeDocument/2006/relationships/hyperlink" Target="https://en.wikipedia.org/wiki/Patent_war#cite_note-2" TargetMode="External"/><Relationship Id="rId10" Type="http://schemas.openxmlformats.org/officeDocument/2006/relationships/hyperlink" Target="https://www.lawyer-monthly.com/2020/10/microbes-and-skincare-insights-from-innovator-activity-at-the-european-patent-office/" TargetMode="External"/><Relationship Id="rId4" Type="http://schemas.openxmlformats.org/officeDocument/2006/relationships/hyperlink" Target="https://en.wikipedia.org/wiki/Patent_war#cite_note-rww-1" TargetMode="External"/><Relationship Id="rId9" Type="http://schemas.openxmlformats.org/officeDocument/2006/relationships/hyperlink" Target="https://www.bakerbotts.com/insights/publications/2020/may/damages-in-hatch-waxman"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theverge.com/2018/6/27/17510908/apple-samsung-settle-patent-battle-over-copying-iphone"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a:t>§Vlasnik patenta ima pravo  da odluči ko može -ili ne može - da koristi patentirani pronalazak u periodu u kome je pronalazak zaštićen. </a:t>
            </a:r>
          </a:p>
          <a:p>
            <a:pPr algn="just"/>
            <a:r>
              <a:rPr lang="en-US"/>
              <a:t>§Vlasnik patenta može da da dozvolu, ili licencu, drugim stranama da koriste pronalazak pod zajednički dogovorenim uslovima. </a:t>
            </a:r>
          </a:p>
          <a:p>
            <a:pPr algn="just"/>
            <a:r>
              <a:rPr lang="en-US"/>
              <a:t>§Vlasnik može, takođe, da proda prava na pronalazak nekom drugom koji tada postaje novi vlasnik patenta. </a:t>
            </a:r>
          </a:p>
          <a:p>
            <a:pPr algn="just"/>
            <a:r>
              <a:rPr lang="en-US"/>
              <a:t>§Kada jednom patent istekne, zaštita prestaje i pronalazak ulazi u javni domen, to jest vlasnik više nema isključiva prava na pronalazak, koji postaje dostupan i svima drugima za komercijalno  iskorišćavanje.</a:t>
            </a:r>
          </a:p>
          <a:p>
            <a:endParaRPr lang="en-US">
              <a:cs typeface="Calibri"/>
            </a:endParaRPr>
          </a:p>
        </p:txBody>
      </p:sp>
      <p:sp>
        <p:nvSpPr>
          <p:cNvPr id="4" name="Slide Number Placeholder 3"/>
          <p:cNvSpPr>
            <a:spLocks noGrp="1"/>
          </p:cNvSpPr>
          <p:nvPr>
            <p:ph type="sldNum" sz="quarter" idx="5"/>
          </p:nvPr>
        </p:nvSpPr>
        <p:spPr/>
        <p:txBody>
          <a:bodyPr/>
          <a:lstStyle/>
          <a:p>
            <a:fld id="{385E24EE-E5D1-48D3-82EB-9A17B47697E5}" type="slidenum">
              <a:rPr lang="en-US" smtClean="0"/>
              <a:t>5</a:t>
            </a:fld>
            <a:endParaRPr lang="en-US"/>
          </a:p>
        </p:txBody>
      </p:sp>
    </p:spTree>
    <p:extLst>
      <p:ext uri="{BB962C8B-B14F-4D97-AF65-F5344CB8AC3E}">
        <p14:creationId xmlns:p14="http://schemas.microsoft.com/office/powerpoint/2010/main" val="26627257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Advantages of patents</a:t>
            </a:r>
          </a:p>
          <a:p>
            <a:pPr marL="285750" indent="-285750">
              <a:buFont typeface="Arial"/>
              <a:buChar char="•"/>
            </a:pPr>
            <a:r>
              <a:rPr lang="en-US"/>
              <a:t>A patent gives you the right to stop others from copying, manufacturing, selling or importing your invention without your permission. See </a:t>
            </a:r>
            <a:r>
              <a:rPr lang="en-US" b="1">
                <a:hlinkClick r:id="rId3"/>
              </a:rPr>
              <a:t>protecting intellectual property</a:t>
            </a:r>
            <a:r>
              <a:rPr lang="en-US"/>
              <a:t>.</a:t>
            </a:r>
            <a:endParaRPr lang="en-US">
              <a:cs typeface="Calibri"/>
            </a:endParaRPr>
          </a:p>
          <a:p>
            <a:pPr marL="285750" indent="-285750">
              <a:buFont typeface="Arial"/>
              <a:buChar char="•"/>
            </a:pPr>
            <a:r>
              <a:rPr lang="en-US"/>
              <a:t>You get protection for a pre-determined period, allowing you to keep competitors at bay.</a:t>
            </a:r>
            <a:endParaRPr lang="en-US">
              <a:cs typeface="Calibri"/>
            </a:endParaRPr>
          </a:p>
          <a:p>
            <a:pPr marL="285750" indent="-285750">
              <a:buFont typeface="Arial"/>
              <a:buChar char="•"/>
            </a:pPr>
            <a:r>
              <a:rPr lang="en-US"/>
              <a:t>You can then use your invention yourself.</a:t>
            </a:r>
            <a:endParaRPr lang="en-US">
              <a:cs typeface="Calibri"/>
            </a:endParaRPr>
          </a:p>
          <a:p>
            <a:pPr marL="285750" indent="-285750">
              <a:buFont typeface="Arial"/>
              <a:buChar char="•"/>
            </a:pPr>
            <a:r>
              <a:rPr lang="en-US"/>
              <a:t>Alternatively, you can license your patent for others to use it or you can sell it. This can provide an important source of revenue for your business. Indeed, some businesses exist solely to collect the royalties from a patent they have licensed - perhaps in combination with a registered design and trade mark. See </a:t>
            </a:r>
            <a:r>
              <a:rPr lang="en-US" b="1">
                <a:hlinkClick r:id="rId4"/>
              </a:rPr>
              <a:t>how to license a patent</a:t>
            </a:r>
            <a:r>
              <a:rPr lang="en-US"/>
              <a:t>.</a:t>
            </a:r>
            <a:endParaRPr lang="en-US">
              <a:cs typeface="Calibri"/>
            </a:endParaRPr>
          </a:p>
          <a:p>
            <a:r>
              <a:rPr lang="en-US"/>
              <a:t>If you're considering securing trade mark protection, see </a:t>
            </a:r>
            <a:r>
              <a:rPr lang="en-US" b="1">
                <a:hlinkClick r:id="rId5"/>
              </a:rPr>
              <a:t>benefits of trade mark registration</a:t>
            </a:r>
            <a:r>
              <a:rPr lang="en-US"/>
              <a:t>.</a:t>
            </a:r>
            <a:endParaRPr lang="en-US">
              <a:cs typeface="Calibri"/>
            </a:endParaRPr>
          </a:p>
          <a:p>
            <a:r>
              <a:rPr lang="en-US"/>
              <a:t>Disadvantages of patents</a:t>
            </a:r>
            <a:endParaRPr lang="en-US">
              <a:cs typeface="Calibri"/>
            </a:endParaRPr>
          </a:p>
          <a:p>
            <a:pPr marL="285750" indent="-285750">
              <a:buFont typeface="Arial"/>
              <a:buChar char="•"/>
            </a:pPr>
            <a:r>
              <a:rPr lang="en-US"/>
              <a:t>Your patent application means making certain technical information about your invention publicly available. It might be that keeping your invention secret may keep competitors at bay more effectively.</a:t>
            </a:r>
            <a:endParaRPr lang="en-US">
              <a:cs typeface="Calibri"/>
            </a:endParaRPr>
          </a:p>
          <a:p>
            <a:pPr marL="285750" indent="-285750">
              <a:buFont typeface="Arial"/>
              <a:buChar char="•"/>
            </a:pPr>
            <a:r>
              <a:rPr lang="en-US"/>
              <a:t>Applying for a patent can be a very time-consuming and lengthy process (typically three to four years) - markets may change or technology may overtake your invention by the time you get a patent.</a:t>
            </a:r>
            <a:endParaRPr lang="en-US">
              <a:cs typeface="Calibri"/>
            </a:endParaRPr>
          </a:p>
          <a:p>
            <a:pPr marL="285750" indent="-285750">
              <a:buFont typeface="Arial"/>
              <a:buChar char="•"/>
            </a:pPr>
            <a:r>
              <a:rPr lang="en-US"/>
              <a:t>Cost - it will cost you money whether you are successful or not - the application, searches for existing patents and a patent attorney's fees can all contribute to a reasonable outlay. The potential for making a profit should outweigh the time, effort and money it takes to get and maintain a patent. </a:t>
            </a:r>
            <a:r>
              <a:rPr lang="en-US" b="1">
                <a:hlinkClick r:id="rId6"/>
              </a:rPr>
              <a:t>Not all patents have financial value.</a:t>
            </a:r>
            <a:endParaRPr lang="en-US"/>
          </a:p>
          <a:p>
            <a:pPr marL="285750" indent="-285750">
              <a:buFont typeface="Arial"/>
              <a:buChar char="•"/>
            </a:pPr>
            <a:r>
              <a:rPr lang="en-US" b="1">
                <a:hlinkClick r:id="rId6"/>
              </a:rPr>
              <a:t>You'll need to remember to pay your annual fee or your patent will lapse.</a:t>
            </a:r>
            <a:endParaRPr lang="en-US"/>
          </a:p>
          <a:p>
            <a:pPr marL="285750" indent="-285750">
              <a:buFont typeface="Arial"/>
              <a:buChar char="•"/>
            </a:pPr>
            <a:r>
              <a:rPr lang="en-US" b="1">
                <a:hlinkClick r:id="rId6"/>
              </a:rPr>
              <a:t>You'll need to be prepared to defend your patent. Taking action against an infringer can be very expensive. On the other hand, a patent can act as a deterrent, making defence unnecessary. Read more about </a:t>
            </a:r>
            <a:r>
              <a:rPr lang="en-US" b="1">
                <a:hlinkClick r:id="rId7"/>
              </a:rPr>
              <a:t>patent protection and enforcement</a:t>
            </a:r>
            <a:r>
              <a:rPr lang="en-US" b="1"/>
              <a:t>.</a:t>
            </a:r>
            <a:endParaRPr lang="en-US"/>
          </a:p>
          <a:p>
            <a:endParaRPr lang="en-US">
              <a:cs typeface="Calibri"/>
            </a:endParaRPr>
          </a:p>
        </p:txBody>
      </p:sp>
      <p:sp>
        <p:nvSpPr>
          <p:cNvPr id="4" name="Slide Number Placeholder 3"/>
          <p:cNvSpPr>
            <a:spLocks noGrp="1"/>
          </p:cNvSpPr>
          <p:nvPr>
            <p:ph type="sldNum" sz="quarter" idx="5"/>
          </p:nvPr>
        </p:nvSpPr>
        <p:spPr/>
        <p:txBody>
          <a:bodyPr/>
          <a:lstStyle/>
          <a:p>
            <a:fld id="{385E24EE-E5D1-48D3-82EB-9A17B47697E5}" type="slidenum">
              <a:rPr lang="en-US" smtClean="0"/>
              <a:t>20</a:t>
            </a:fld>
            <a:endParaRPr lang="en-US"/>
          </a:p>
        </p:txBody>
      </p:sp>
    </p:spTree>
    <p:extLst>
      <p:ext uri="{BB962C8B-B14F-4D97-AF65-F5344CB8AC3E}">
        <p14:creationId xmlns:p14="http://schemas.microsoft.com/office/powerpoint/2010/main" val="1332849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perception of the world around you changes when you realize that every single man-made object in your life was deliberately thought up by another human being. Case in point: matches. The idea of scraping a little stick to make fire seems like it's been around forever, but they were actually invented in 1824 by a British chemist named John Walker. Walker was unusual among his peers for his willingness to experiment with various man-made substances, and when he came up with a sulfur paste that sparked when it was scraped on a rough surface, it wasn't long before he was selling the world's first friction matches. Walker </a:t>
            </a:r>
            <a:r>
              <a:rPr lang="en-US" dirty="0">
                <a:hlinkClick r:id="rId3"/>
              </a:rPr>
              <a:t>refused to patent his invention</a:t>
            </a:r>
            <a:r>
              <a:rPr lang="en-US" dirty="0"/>
              <a:t> because he was concerned with the safety of the flame, so billions of dollars in profit was made off of it without him seeing a dime.</a:t>
            </a:r>
          </a:p>
          <a:p>
            <a:r>
              <a:rPr lang="en-US" dirty="0"/>
              <a:t>It's hard to think of a cultural phenomenon that has had the reach or staying power of karaoke. That kind of invention comes along once a generation at most. That's why it's painful to hear that the man who came up with the concept and built the first karaoke machines never saw a dime from it. Daisuke Inoue was the drummer in a Japanese bar band that would let salarymen hop up on stage and croon along to their favorite hits. One day, a guy asked him to record backing tracks so he could sing without the band, and karaoke was born. In 1971, Inoue produced eleven units of the Juke 8, a standalone machine with an 8-track tape player, a microphone, and a coin slot. He </a:t>
            </a:r>
            <a:r>
              <a:rPr lang="en-US" dirty="0">
                <a:hlinkClick r:id="rId4"/>
              </a:rPr>
              <a:t>never patented the idea</a:t>
            </a:r>
            <a:r>
              <a:rPr lang="en-US" dirty="0"/>
              <a:t>, and it wasn't long before more technologically sophisticated karaoke machines were all over Tokyo.</a:t>
            </a:r>
          </a:p>
          <a:p>
            <a:r>
              <a:rPr lang="en-US" dirty="0"/>
              <a:t>Without the invention of Tim Berners-Lee, you wouldn't be reading this article. No, he didn't come up with the bathroom break. While working at CERN in the late 1980s, he wrote a proposal for a method to share hypertext documents over the Internet, creating what we know as the World Wide Web. That nefarious network of websites has come to reshape the way we live in the modern world, but </a:t>
            </a:r>
            <a:r>
              <a:rPr lang="en-US" dirty="0">
                <a:hlinkClick r:id="rId5"/>
              </a:rPr>
              <a:t>Berners-Lee didn't patent his concept</a:t>
            </a:r>
            <a:r>
              <a:rPr lang="en-US" dirty="0"/>
              <a:t>. Instead, he released the protocol out into practice, and it wasn't long before everybody was using it. He's done pretty well for himself even without that payout, though, and was knighted a member of the Order of the British Empire in 2004.</a:t>
            </a:r>
          </a:p>
          <a:p>
            <a:r>
              <a:rPr lang="en-US" dirty="0"/>
              <a:t>There are hundreds of millions of copies of Ron Klein's invention in the United States alone, one of the most important developments modern capitalism has ever seen. You see, he invented the magnetic stripe on the back of your credit or debit card that lets stores scan and connect to your account to pull money out. Back in the day, stores had to check numbers against a huge list of bad cards manually, and it was a royal pain. Klein took the same technology used in reel-to-reel tape recorders and affixed it to the back of a card, then encoded the number on it and created a scanner to compare that data with a regularly updated database of bad cards. He </a:t>
            </a:r>
            <a:r>
              <a:rPr lang="en-US" dirty="0">
                <a:hlinkClick r:id="rId6"/>
              </a:rPr>
              <a:t>never patented the magnetic stripe idea</a:t>
            </a:r>
            <a:r>
              <a:rPr lang="en-US" dirty="0"/>
              <a:t>, so it was quickly adopted by pretty much every company under the sun. Don't cry for Klein, though, as he did just fine from a bunch of other inventions.</a:t>
            </a:r>
          </a:p>
          <a:p>
            <a:r>
              <a:rPr lang="en-US" dirty="0"/>
              <a:t>A lot of these tales involve inventions that are simply too far ahead of their time to be profitable. In 1961, Doug Engelbart came up with a device that would let computer users select a coordinate on the screen. It involved a pair of wheels at the bottom of a wooden block that would record movement and translate it to the machine. The patent was </a:t>
            </a:r>
            <a:r>
              <a:rPr lang="en-US" dirty="0">
                <a:hlinkClick r:id="rId7"/>
              </a:rPr>
              <a:t>granted to his employer</a:t>
            </a:r>
            <a:r>
              <a:rPr lang="en-US" dirty="0"/>
              <a:t> in 1970, but shortly after, a Xerox scientist took Engelbart's concept and modified it to use a ball instead, which was enough to file for a separate patent and cut him out of compensation entirely. Just being the first person to have an idea isn't enough if someone else can implement it more effectively.</a:t>
            </a:r>
          </a:p>
        </p:txBody>
      </p:sp>
      <p:sp>
        <p:nvSpPr>
          <p:cNvPr id="4" name="Slide Number Placeholder 3"/>
          <p:cNvSpPr>
            <a:spLocks noGrp="1"/>
          </p:cNvSpPr>
          <p:nvPr>
            <p:ph type="sldNum" sz="quarter" idx="5"/>
          </p:nvPr>
        </p:nvSpPr>
        <p:spPr/>
        <p:txBody>
          <a:bodyPr/>
          <a:lstStyle/>
          <a:p>
            <a:fld id="{385E24EE-E5D1-48D3-82EB-9A17B47697E5}" type="slidenum">
              <a:rPr lang="en-US" smtClean="0"/>
              <a:t>21</a:t>
            </a:fld>
            <a:endParaRPr lang="en-US"/>
          </a:p>
        </p:txBody>
      </p:sp>
    </p:spTree>
    <p:extLst>
      <p:ext uri="{BB962C8B-B14F-4D97-AF65-F5344CB8AC3E}">
        <p14:creationId xmlns:p14="http://schemas.microsoft.com/office/powerpoint/2010/main" val="12030187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When Salk came up with the vaccine to eradicate polio and released it to the world in 1955, newsman Edward R. Murrow asked him who the patent belonged to. "The people, I would say. There is no patent. Could you patent the sun?" Common wisdom says that Salk refused the patent because he wanted the global health crisis of polio to be abated, but actually the Salk Institute had </a:t>
            </a:r>
            <a:r>
              <a:rPr lang="en-US">
                <a:hlinkClick r:id="rId3"/>
              </a:rPr>
              <a:t>explored the possibility</a:t>
            </a:r>
            <a:r>
              <a:rPr lang="en-US"/>
              <a:t> only to conclude that an application would likely be denied due to the "prior art" clause. Whatever the reason, the fact that such a nightmarish disease has been mostly swept from the earth is a testament to how an invention can change the world without making its creator a ton of money.</a:t>
            </a:r>
          </a:p>
          <a:p>
            <a:r>
              <a:rPr lang="en-US"/>
              <a:t>When inventor Frederick Banting discovered insulin in 1923, he </a:t>
            </a:r>
            <a:r>
              <a:rPr lang="en-US" b="1">
                <a:hlinkClick r:id="rId4"/>
              </a:rPr>
              <a:t>refused to put his name on the patent</a:t>
            </a:r>
            <a:r>
              <a:rPr lang="en-US"/>
              <a:t>. He felt it was unethical for a doctor to profit from a discovery that would save lives. Banting’s co-inventors, James </a:t>
            </a:r>
            <a:r>
              <a:rPr lang="en-US" err="1"/>
              <a:t>Collip</a:t>
            </a:r>
            <a:r>
              <a:rPr lang="en-US"/>
              <a:t> and Charles Best, sold the insulin patent to the University of Toronto for a mere $1. They wanted everyone who needed their medication to be able to afford it.</a:t>
            </a:r>
            <a:endParaRPr lang="en-US">
              <a:cs typeface="Calibri"/>
            </a:endParaRPr>
          </a:p>
        </p:txBody>
      </p:sp>
      <p:sp>
        <p:nvSpPr>
          <p:cNvPr id="4" name="Slide Number Placeholder 3"/>
          <p:cNvSpPr>
            <a:spLocks noGrp="1"/>
          </p:cNvSpPr>
          <p:nvPr>
            <p:ph type="sldNum" sz="quarter" idx="5"/>
          </p:nvPr>
        </p:nvSpPr>
        <p:spPr/>
        <p:txBody>
          <a:bodyPr/>
          <a:lstStyle/>
          <a:p>
            <a:fld id="{385E24EE-E5D1-48D3-82EB-9A17B47697E5}" type="slidenum">
              <a:rPr lang="en-US" smtClean="0"/>
              <a:t>22</a:t>
            </a:fld>
            <a:endParaRPr lang="en-US"/>
          </a:p>
        </p:txBody>
      </p:sp>
    </p:spTree>
    <p:extLst>
      <p:ext uri="{BB962C8B-B14F-4D97-AF65-F5344CB8AC3E}">
        <p14:creationId xmlns:p14="http://schemas.microsoft.com/office/powerpoint/2010/main" val="3284680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a:t>
            </a:r>
            <a:r>
              <a:rPr lang="en-US" b="1" dirty="0"/>
              <a:t>patent war</a:t>
            </a:r>
            <a:r>
              <a:rPr lang="en-US" dirty="0"/>
              <a:t> is a "battle" between corporations or individuals to secure </a:t>
            </a:r>
            <a:r>
              <a:rPr lang="en-US" dirty="0">
                <a:hlinkClick r:id="rId3"/>
              </a:rPr>
              <a:t>patents</a:t>
            </a:r>
            <a:r>
              <a:rPr lang="en-US" dirty="0"/>
              <a:t> for litigation, whether offensively or defensively. There are ongoing patent wars between the world's largest technology and software corporations. Contemporary patent wars are a global phenomenon, fought by multinational corporations based in the United States, China, Europe, Japan, Korea and Taiwan.</a:t>
            </a:r>
            <a:r>
              <a:rPr lang="en-US" dirty="0">
                <a:hlinkClick r:id="rId4"/>
              </a:rPr>
              <a:t>[1]</a:t>
            </a:r>
            <a:r>
              <a:rPr lang="en-US" dirty="0">
                <a:hlinkClick r:id="rId5"/>
              </a:rPr>
              <a:t>[2]</a:t>
            </a:r>
            <a:r>
              <a:rPr lang="en-US" dirty="0">
                <a:hlinkClick r:id="rId6"/>
              </a:rPr>
              <a:t>[3]</a:t>
            </a:r>
            <a:r>
              <a:rPr lang="en-US" dirty="0"/>
              <a:t> Patent wars have occurred in a wide range of technologies, both in the past and in the present.</a:t>
            </a:r>
          </a:p>
          <a:p>
            <a:endParaRPr lang="en-US" dirty="0">
              <a:cs typeface="Calibri"/>
            </a:endParaRPr>
          </a:p>
          <a:p>
            <a:r>
              <a:rPr lang="en-US" dirty="0"/>
              <a:t>The first and oldest case on this list also took the longest to resolve, having begun in 1990 and finally being settled in 2001. The plaintiff, Litton Industries Inc., filed suit against fellow aerospace company Honeywell Inc., alleging patent infringement in its use of a thin-film process to coat mirrors inside ring laser gyroscopes on </a:t>
            </a:r>
            <a:r>
              <a:rPr lang="en-US" dirty="0" err="1"/>
              <a:t>aeroplanes</a:t>
            </a:r>
            <a:r>
              <a:rPr lang="en-US" dirty="0"/>
              <a:t> – a technique that Litton and Honeywell, as the two main suppliers of the device, used to dominate the market for inertial navigational systems in aircraft. Honeywell filed a counterclaim alleging that Litton had attempted to </a:t>
            </a:r>
            <a:r>
              <a:rPr lang="en-US" dirty="0" err="1"/>
              <a:t>monopolise</a:t>
            </a:r>
            <a:r>
              <a:rPr lang="en-US" dirty="0"/>
              <a:t> the market and interfere with Honeywell’s relationship with suppliers.</a:t>
            </a:r>
            <a:endParaRPr lang="en-US" dirty="0">
              <a:cs typeface="Calibri"/>
            </a:endParaRPr>
          </a:p>
          <a:p>
            <a:r>
              <a:rPr lang="en-US" dirty="0"/>
              <a:t>A federal jury found that Honeywell had intentionally interfered with Litton’s economic advantage and caused damages to projected profits equivalent to $830 million before the expiration of Litton’s patent and $360 million following it, for a total of almost $1.2 billion. The jury’s decision was remanded by the Federal Circuit upon appeal, and the district court granted Honeywell SJ and JMOL of noninfringement. Although this decision was remanded by the FC in 2001, Litton went on to be </a:t>
            </a:r>
            <a:r>
              <a:rPr lang="en-US" dirty="0">
                <a:hlinkClick r:id="rId7"/>
              </a:rPr>
              <a:t>acquired by Northrop Grumman</a:t>
            </a:r>
            <a:r>
              <a:rPr lang="en-US" dirty="0"/>
              <a:t> that same year.</a:t>
            </a:r>
            <a:endParaRPr lang="en-US" dirty="0">
              <a:cs typeface="Calibri"/>
            </a:endParaRPr>
          </a:p>
          <a:p>
            <a:r>
              <a:rPr lang="en-US" dirty="0"/>
              <a:t>In 2003, Lucent Technologies Inc. – which would merge with Alcatel in 2006 to become Alcatel-Lucent – filed suit against Microsoft, claiming that the MP3 capabilities of Windows Media Player infringed its patents on its MP3 and MPEG encoding and compression technologies, among others. In February 2007, a San Diego jury found in </a:t>
            </a:r>
            <a:r>
              <a:rPr lang="en-US" dirty="0" err="1"/>
              <a:t>favour</a:t>
            </a:r>
            <a:r>
              <a:rPr lang="en-US" dirty="0"/>
              <a:t> of Alcatel-Lucent and awarded the company $1.52 billion in damages.</a:t>
            </a:r>
            <a:endParaRPr lang="en-US" dirty="0">
              <a:cs typeface="Calibri"/>
            </a:endParaRPr>
          </a:p>
          <a:p>
            <a:r>
              <a:rPr lang="en-US" dirty="0"/>
              <a:t>While this figure was record-breaking at the time, Microsoft was never made to pay it. The company appealed the jury’s decision, claiming that it had already paid $16 million to license its MP3 technology from Fraunhofer IIS, the co-owner of one of the patents in question. It also noted that Lucent had not proved that Microsoft had used the patented algorithms in its products. The Court of Appeals dismissed the case, and Microsoft and Alcatel-Lucent later agreed to </a:t>
            </a:r>
            <a:r>
              <a:rPr lang="en-US" dirty="0">
                <a:hlinkClick r:id="rId8"/>
              </a:rPr>
              <a:t>settle most of the litigation</a:t>
            </a:r>
            <a:r>
              <a:rPr lang="en-US" dirty="0"/>
              <a:t> out of court.</a:t>
            </a:r>
            <a:endParaRPr lang="en-US" dirty="0">
              <a:cs typeface="Calibri"/>
            </a:endParaRPr>
          </a:p>
          <a:p>
            <a:r>
              <a:rPr lang="en-US" dirty="0"/>
              <a:t>In 2007 and 2008 respectively, Teva Pharmaceuticals and Sun Pharma launched generic versions of Pfizer Inc.’s acid reflex drug Protonix. In so doing, they pre-empted the 2011 expiry date of the patent on Protonix’s active ingredient, pantoprazole, cutting into as much as 60% of Pfizer’s sales and taking a chance that ongoing patent litigation would end in their </a:t>
            </a:r>
            <a:r>
              <a:rPr lang="en-US" dirty="0" err="1"/>
              <a:t>favour</a:t>
            </a:r>
            <a:r>
              <a:rPr lang="en-US" dirty="0"/>
              <a:t> (an example of an </a:t>
            </a:r>
            <a:r>
              <a:rPr lang="en-US" dirty="0">
                <a:hlinkClick r:id="rId9"/>
              </a:rPr>
              <a:t>“at-risk” launch</a:t>
            </a:r>
            <a:r>
              <a:rPr lang="en-US" dirty="0"/>
              <a:t>).</a:t>
            </a:r>
            <a:endParaRPr lang="en-US" dirty="0">
              <a:cs typeface="Calibri"/>
            </a:endParaRPr>
          </a:p>
          <a:p>
            <a:r>
              <a:rPr lang="en-US" b="1" cap="all" dirty="0"/>
              <a:t>YOU MAY ALSO BE INTERESTED IN:</a:t>
            </a:r>
            <a:endParaRPr lang="en-US" dirty="0"/>
          </a:p>
          <a:p>
            <a:r>
              <a:rPr lang="en-US" dirty="0">
                <a:hlinkClick r:id="rId10"/>
              </a:rPr>
              <a:t>Microbes and Skincare – Insights from Innovator Activity at the European Patent </a:t>
            </a:r>
            <a:r>
              <a:rPr lang="en-US" dirty="0" err="1">
                <a:hlinkClick r:id="rId10"/>
              </a:rPr>
              <a:t>Office</a:t>
            </a:r>
            <a:r>
              <a:rPr lang="en-US" dirty="0" err="1">
                <a:hlinkClick r:id="rId11"/>
              </a:rPr>
              <a:t>World</a:t>
            </a:r>
            <a:r>
              <a:rPr lang="en-US" dirty="0">
                <a:hlinkClick r:id="rId11"/>
              </a:rPr>
              <a:t> IP Day: Are Patents Proving that the World Will Become Greener?</a:t>
            </a:r>
            <a:endParaRPr lang="en-US" dirty="0"/>
          </a:p>
          <a:p>
            <a:r>
              <a:rPr lang="en-US" dirty="0"/>
              <a:t>The gamble did not pay off for Teva and Sun Pharma. In 2010 they were </a:t>
            </a:r>
            <a:r>
              <a:rPr lang="en-US" dirty="0">
                <a:hlinkClick r:id="rId12"/>
              </a:rPr>
              <a:t>ordered</a:t>
            </a:r>
            <a:r>
              <a:rPr lang="en-US" dirty="0"/>
              <a:t> to take their products off the market after a near decade-long series of legal defeats, and their counter-allegation that the patent for Protonix – a widely-used drug – was obvious and should be declared invalid was rejected by a district court. Finally, Teva and Sun Pharma were forced to settle the case with Pfizer for a staggering $1.6 billion and $550 million respectively. The case marked the first instance of a generic </a:t>
            </a:r>
            <a:r>
              <a:rPr lang="en-US" dirty="0" err="1"/>
              <a:t>drugmaker</a:t>
            </a:r>
            <a:r>
              <a:rPr lang="en-US" dirty="0"/>
              <a:t> being forced to pay damages for mimicking an existing drug covered by as-yet unexpired patents.</a:t>
            </a:r>
            <a:endParaRPr lang="en-US" dirty="0">
              <a:cs typeface="Calibri"/>
            </a:endParaRPr>
          </a:p>
          <a:p>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385E24EE-E5D1-48D3-82EB-9A17B47697E5}" type="slidenum">
              <a:rPr lang="en-US" smtClean="0"/>
              <a:t>23</a:t>
            </a:fld>
            <a:endParaRPr lang="en-US"/>
          </a:p>
        </p:txBody>
      </p:sp>
    </p:spTree>
    <p:extLst>
      <p:ext uri="{BB962C8B-B14F-4D97-AF65-F5344CB8AC3E}">
        <p14:creationId xmlns:p14="http://schemas.microsoft.com/office/powerpoint/2010/main" val="29445202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Apple and Samsung settle seven-year-long patent fight over copying the iPhone - The Verge</a:t>
            </a:r>
            <a:endParaRPr lang="en-US"/>
          </a:p>
        </p:txBody>
      </p:sp>
      <p:sp>
        <p:nvSpPr>
          <p:cNvPr id="4" name="Slide Number Placeholder 3"/>
          <p:cNvSpPr>
            <a:spLocks noGrp="1"/>
          </p:cNvSpPr>
          <p:nvPr>
            <p:ph type="sldNum" sz="quarter" idx="5"/>
          </p:nvPr>
        </p:nvSpPr>
        <p:spPr/>
        <p:txBody>
          <a:bodyPr/>
          <a:lstStyle/>
          <a:p>
            <a:fld id="{385E24EE-E5D1-48D3-82EB-9A17B47697E5}" type="slidenum">
              <a:rPr lang="en-US" smtClean="0"/>
              <a:t>24</a:t>
            </a:fld>
            <a:endParaRPr lang="en-US"/>
          </a:p>
        </p:txBody>
      </p:sp>
    </p:spTree>
    <p:extLst>
      <p:ext uri="{BB962C8B-B14F-4D97-AF65-F5344CB8AC3E}">
        <p14:creationId xmlns:p14="http://schemas.microsoft.com/office/powerpoint/2010/main" val="24419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https://www.prv.se/en/patents/applying-for-a-patent/before-the-application/what-cannot-be-patented/</a:t>
            </a:r>
          </a:p>
        </p:txBody>
      </p:sp>
      <p:sp>
        <p:nvSpPr>
          <p:cNvPr id="4" name="Slide Number Placeholder 3"/>
          <p:cNvSpPr>
            <a:spLocks noGrp="1"/>
          </p:cNvSpPr>
          <p:nvPr>
            <p:ph type="sldNum" sz="quarter" idx="5"/>
          </p:nvPr>
        </p:nvSpPr>
        <p:spPr/>
        <p:txBody>
          <a:bodyPr/>
          <a:lstStyle/>
          <a:p>
            <a:fld id="{385E24EE-E5D1-48D3-82EB-9A17B47697E5}" type="slidenum">
              <a:rPr lang="en-US" smtClean="0"/>
              <a:t>8</a:t>
            </a:fld>
            <a:endParaRPr lang="en-US"/>
          </a:p>
        </p:txBody>
      </p:sp>
    </p:spTree>
    <p:extLst>
      <p:ext uri="{BB962C8B-B14F-4D97-AF65-F5344CB8AC3E}">
        <p14:creationId xmlns:p14="http://schemas.microsoft.com/office/powerpoint/2010/main" val="4086417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hereby giving them the right to limit others from doing research or diagnostic testing of the genes, which can be crucial for individuals making important medical decisions. The patents also allowed Myriad to set the terms and cost of testing and made it difficult for women to access alternate tests or get a comprehensive second opinion about their results.</a:t>
            </a:r>
          </a:p>
        </p:txBody>
      </p:sp>
      <p:sp>
        <p:nvSpPr>
          <p:cNvPr id="4" name="Slide Number Placeholder 3"/>
          <p:cNvSpPr>
            <a:spLocks noGrp="1"/>
          </p:cNvSpPr>
          <p:nvPr>
            <p:ph type="sldNum" sz="quarter" idx="5"/>
          </p:nvPr>
        </p:nvSpPr>
        <p:spPr/>
        <p:txBody>
          <a:bodyPr/>
          <a:lstStyle/>
          <a:p>
            <a:fld id="{385E24EE-E5D1-48D3-82EB-9A17B47697E5}" type="slidenum">
              <a:rPr lang="en-US" smtClean="0"/>
              <a:t>9</a:t>
            </a:fld>
            <a:endParaRPr lang="en-US"/>
          </a:p>
        </p:txBody>
      </p:sp>
    </p:spTree>
    <p:extLst>
      <p:ext uri="{BB962C8B-B14F-4D97-AF65-F5344CB8AC3E}">
        <p14:creationId xmlns:p14="http://schemas.microsoft.com/office/powerpoint/2010/main" val="2126004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385E24EE-E5D1-48D3-82EB-9A17B47697E5}" type="slidenum">
              <a:rPr lang="en-US" smtClean="0"/>
              <a:t>11</a:t>
            </a:fld>
            <a:endParaRPr lang="en-US"/>
          </a:p>
        </p:txBody>
      </p:sp>
    </p:spTree>
    <p:extLst>
      <p:ext uri="{BB962C8B-B14F-4D97-AF65-F5344CB8AC3E}">
        <p14:creationId xmlns:p14="http://schemas.microsoft.com/office/powerpoint/2010/main" val="3706324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0B2A43"/>
                </a:solidFill>
                <a:effectLst/>
                <a:latin typeface="Arial" panose="020B0604020202020204" pitchFamily="34" charset="0"/>
              </a:rPr>
              <a:t>Your patent attorney must provide documentation consisting of:</a:t>
            </a:r>
          </a:p>
          <a:p>
            <a:pPr algn="l">
              <a:buFont typeface="Arial" panose="020B0604020202020204" pitchFamily="34" charset="0"/>
              <a:buChar char="•"/>
            </a:pPr>
            <a:r>
              <a:rPr lang="en-US" b="0" i="0">
                <a:solidFill>
                  <a:srgbClr val="0B2A43"/>
                </a:solidFill>
                <a:effectLst/>
                <a:latin typeface="Arial" panose="020B0604020202020204" pitchFamily="34" charset="0"/>
              </a:rPr>
              <a:t>A request for a patent.</a:t>
            </a:r>
          </a:p>
          <a:p>
            <a:pPr algn="l">
              <a:buFont typeface="Arial" panose="020B0604020202020204" pitchFamily="34" charset="0"/>
              <a:buChar char="•"/>
            </a:pPr>
            <a:r>
              <a:rPr lang="en-US" b="0" i="0">
                <a:solidFill>
                  <a:srgbClr val="0B2A43"/>
                </a:solidFill>
                <a:effectLst/>
                <a:latin typeface="Arial" panose="020B0604020202020204" pitchFamily="34" charset="0"/>
              </a:rPr>
              <a:t>Details of the applicant (you).</a:t>
            </a:r>
          </a:p>
          <a:p>
            <a:pPr algn="l">
              <a:buFont typeface="Arial" panose="020B0604020202020204" pitchFamily="34" charset="0"/>
              <a:buChar char="•"/>
            </a:pPr>
            <a:r>
              <a:rPr lang="en-US" b="0" i="0">
                <a:solidFill>
                  <a:srgbClr val="0B2A43"/>
                </a:solidFill>
                <a:effectLst/>
                <a:latin typeface="Arial" panose="020B0604020202020204" pitchFamily="34" charset="0"/>
              </a:rPr>
              <a:t>A description of the invention.</a:t>
            </a:r>
          </a:p>
          <a:p>
            <a:pPr algn="l">
              <a:buFont typeface="Arial" panose="020B0604020202020204" pitchFamily="34" charset="0"/>
              <a:buChar char="•"/>
            </a:pPr>
            <a:r>
              <a:rPr lang="en-US" b="0" i="0">
                <a:solidFill>
                  <a:srgbClr val="0B2A43"/>
                </a:solidFill>
                <a:effectLst/>
                <a:latin typeface="Arial" panose="020B0604020202020204" pitchFamily="34" charset="0"/>
              </a:rPr>
              <a:t>Claims.</a:t>
            </a:r>
          </a:p>
          <a:p>
            <a:pPr algn="l">
              <a:buFont typeface="Arial" panose="020B0604020202020204" pitchFamily="34" charset="0"/>
              <a:buChar char="•"/>
            </a:pPr>
            <a:r>
              <a:rPr lang="en-US" b="0" i="0">
                <a:solidFill>
                  <a:srgbClr val="0B2A43"/>
                </a:solidFill>
                <a:effectLst/>
                <a:latin typeface="Arial" panose="020B0604020202020204" pitchFamily="34" charset="0"/>
              </a:rPr>
              <a:t>Drawings (if any).</a:t>
            </a:r>
          </a:p>
          <a:p>
            <a:pPr algn="l">
              <a:buFont typeface="Arial" panose="020B0604020202020204" pitchFamily="34" charset="0"/>
              <a:buChar char="•"/>
            </a:pPr>
            <a:r>
              <a:rPr lang="en-US" b="0" i="0">
                <a:solidFill>
                  <a:srgbClr val="0B2A43"/>
                </a:solidFill>
                <a:effectLst/>
                <a:latin typeface="Arial" panose="020B0604020202020204" pitchFamily="34" charset="0"/>
              </a:rPr>
              <a:t>An abstract.</a:t>
            </a:r>
          </a:p>
          <a:p>
            <a:pPr algn="l"/>
            <a:r>
              <a:rPr lang="en-US" b="0" i="0">
                <a:solidFill>
                  <a:srgbClr val="0B2A43"/>
                </a:solidFill>
                <a:effectLst/>
                <a:latin typeface="Arial" panose="020B0604020202020204" pitchFamily="34" charset="0"/>
              </a:rPr>
              <a:t>A fee must also be paid. In order to avoid delay, it is vital that all documentation conforms in every detail to official requirements. Your patent attorney will ensure that it does. At the EPO, applications are accepted in English, French or German.</a:t>
            </a:r>
          </a:p>
          <a:p>
            <a:pPr algn="l"/>
            <a:r>
              <a:rPr lang="en-US" b="0" i="0">
                <a:solidFill>
                  <a:srgbClr val="0B2A43"/>
                </a:solidFill>
                <a:effectLst/>
                <a:latin typeface="Arial" panose="020B0604020202020204" pitchFamily="34" charset="0"/>
              </a:rPr>
              <a:t>For your patent attorney to prepare all the information about your invention, he or she will obviously need to work closely with you. </a:t>
            </a:r>
            <a:r>
              <a:rPr lang="en-US" b="1" i="0">
                <a:solidFill>
                  <a:srgbClr val="0B2A43"/>
                </a:solidFill>
                <a:effectLst/>
                <a:latin typeface="Arial" panose="020B0604020202020204" pitchFamily="34" charset="0"/>
              </a:rPr>
              <a:t>Do not assume that you know best because it is your invention</a:t>
            </a:r>
            <a:r>
              <a:rPr lang="en-US" b="0" i="0">
                <a:solidFill>
                  <a:srgbClr val="0B2A43"/>
                </a:solidFill>
                <a:effectLst/>
                <a:latin typeface="Arial" panose="020B0604020202020204" pitchFamily="34" charset="0"/>
              </a:rPr>
              <a:t>. You must trust the skill and judgement of your patent attorney, as patenting involves a complex mix of law and technology. The claims in particular need to be drafted with skill, as they are the most important aspect of a patent.</a:t>
            </a:r>
          </a:p>
          <a:p>
            <a:endParaRPr lang="en-US"/>
          </a:p>
        </p:txBody>
      </p:sp>
      <p:sp>
        <p:nvSpPr>
          <p:cNvPr id="4" name="Slide Number Placeholder 3"/>
          <p:cNvSpPr>
            <a:spLocks noGrp="1"/>
          </p:cNvSpPr>
          <p:nvPr>
            <p:ph type="sldNum" sz="quarter" idx="5"/>
          </p:nvPr>
        </p:nvSpPr>
        <p:spPr/>
        <p:txBody>
          <a:bodyPr/>
          <a:lstStyle/>
          <a:p>
            <a:fld id="{385E24EE-E5D1-48D3-82EB-9A17B47697E5}" type="slidenum">
              <a:rPr lang="en-US" smtClean="0"/>
              <a:t>12</a:t>
            </a:fld>
            <a:endParaRPr lang="en-US"/>
          </a:p>
        </p:txBody>
      </p:sp>
    </p:spTree>
    <p:extLst>
      <p:ext uri="{BB962C8B-B14F-4D97-AF65-F5344CB8AC3E}">
        <p14:creationId xmlns:p14="http://schemas.microsoft.com/office/powerpoint/2010/main" val="4221100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0B2A43"/>
                </a:solidFill>
                <a:effectLst/>
                <a:latin typeface="Arial" panose="020B0604020202020204" pitchFamily="34" charset="0"/>
              </a:rPr>
              <a:t>After your patent is granted, you may claim damages for infringements originating as far back as the publication date of your application. However, to enjoy this right in some countries it may be necessary to file a translation of your claims with their national IP office and for them to publish the translated claims.</a:t>
            </a:r>
          </a:p>
          <a:p>
            <a:pPr algn="l"/>
            <a:r>
              <a:rPr lang="en-US" b="0" i="0">
                <a:solidFill>
                  <a:srgbClr val="0B2A43"/>
                </a:solidFill>
                <a:effectLst/>
                <a:latin typeface="Arial" panose="020B0604020202020204" pitchFamily="34" charset="0"/>
              </a:rPr>
              <a:t>You then have six further months to make two decisions:</a:t>
            </a:r>
          </a:p>
          <a:p>
            <a:pPr algn="l">
              <a:buFont typeface="Arial" panose="020B0604020202020204" pitchFamily="34" charset="0"/>
              <a:buChar char="•"/>
            </a:pPr>
            <a:r>
              <a:rPr lang="en-US" b="0" i="0">
                <a:solidFill>
                  <a:srgbClr val="0B2A43"/>
                </a:solidFill>
                <a:effectLst/>
                <a:latin typeface="Arial" panose="020B0604020202020204" pitchFamily="34" charset="0"/>
              </a:rPr>
              <a:t>Do you want to continue with your application? You indicate ‘yes' by requesting a more thorough (‘substantive') examination.</a:t>
            </a:r>
          </a:p>
          <a:p>
            <a:pPr algn="l">
              <a:buFont typeface="Arial" panose="020B0604020202020204" pitchFamily="34" charset="0"/>
              <a:buChar char="•"/>
            </a:pPr>
            <a:r>
              <a:rPr lang="en-US" b="0" i="0">
                <a:solidFill>
                  <a:srgbClr val="0B2A43"/>
                </a:solidFill>
                <a:effectLst/>
                <a:latin typeface="Arial" panose="020B0604020202020204" pitchFamily="34" charset="0"/>
              </a:rPr>
              <a:t>Which countries do you want to include (‘designate') in your patent protection? Designation fees must be paid.</a:t>
            </a:r>
          </a:p>
          <a:p>
            <a:endParaRPr lang="en-US"/>
          </a:p>
        </p:txBody>
      </p:sp>
      <p:sp>
        <p:nvSpPr>
          <p:cNvPr id="4" name="Slide Number Placeholder 3"/>
          <p:cNvSpPr>
            <a:spLocks noGrp="1"/>
          </p:cNvSpPr>
          <p:nvPr>
            <p:ph type="sldNum" sz="quarter" idx="5"/>
          </p:nvPr>
        </p:nvSpPr>
        <p:spPr/>
        <p:txBody>
          <a:bodyPr/>
          <a:lstStyle/>
          <a:p>
            <a:fld id="{385E24EE-E5D1-48D3-82EB-9A17B47697E5}" type="slidenum">
              <a:rPr lang="en-US" smtClean="0"/>
              <a:t>16</a:t>
            </a:fld>
            <a:endParaRPr lang="en-US"/>
          </a:p>
        </p:txBody>
      </p:sp>
    </p:spTree>
    <p:extLst>
      <p:ext uri="{BB962C8B-B14F-4D97-AF65-F5344CB8AC3E}">
        <p14:creationId xmlns:p14="http://schemas.microsoft.com/office/powerpoint/2010/main" val="17904695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0B2A43"/>
                </a:solidFill>
                <a:effectLst/>
                <a:latin typeface="Arial" panose="020B0604020202020204" pitchFamily="34" charset="0"/>
              </a:rPr>
              <a:t>If you request </a:t>
            </a:r>
            <a:r>
              <a:rPr lang="en-US" b="1" i="0">
                <a:solidFill>
                  <a:srgbClr val="0B2A43"/>
                </a:solidFill>
                <a:effectLst/>
                <a:latin typeface="Arial" panose="020B0604020202020204" pitchFamily="34" charset="0"/>
              </a:rPr>
              <a:t>substantive examination</a:t>
            </a:r>
            <a:r>
              <a:rPr lang="en-US" b="0" i="0">
                <a:solidFill>
                  <a:srgbClr val="0B2A43"/>
                </a:solidFill>
                <a:effectLst/>
                <a:latin typeface="Arial" panose="020B0604020202020204" pitchFamily="34" charset="0"/>
              </a:rPr>
              <a:t>, the EPO has to decide whether your invention </a:t>
            </a:r>
            <a:r>
              <a:rPr lang="en-US" b="1" i="0">
                <a:solidFill>
                  <a:srgbClr val="0B2A43"/>
                </a:solidFill>
                <a:effectLst/>
                <a:latin typeface="Arial" panose="020B0604020202020204" pitchFamily="34" charset="0"/>
              </a:rPr>
              <a:t>and</a:t>
            </a:r>
            <a:r>
              <a:rPr lang="en-US" b="0" i="0">
                <a:solidFill>
                  <a:srgbClr val="0B2A43"/>
                </a:solidFill>
                <a:effectLst/>
                <a:latin typeface="Arial" panose="020B0604020202020204" pitchFamily="34" charset="0"/>
              </a:rPr>
              <a:t> your application meet the requirements of the European Patent Convention. For maximum objectivity there are usually three EPO examiners, one of whom maintains contact with your patent attorney. This stage will often involve dialogue between the examiners and your patent attorney, which may result in the re-drafting of key parts of your application. Your patent attorney will defend your application, and this is one more reason why it is essential to have professional representation.</a:t>
            </a:r>
            <a:endParaRPr lang="en-US"/>
          </a:p>
        </p:txBody>
      </p:sp>
      <p:sp>
        <p:nvSpPr>
          <p:cNvPr id="4" name="Slide Number Placeholder 3"/>
          <p:cNvSpPr>
            <a:spLocks noGrp="1"/>
          </p:cNvSpPr>
          <p:nvPr>
            <p:ph type="sldNum" sz="quarter" idx="5"/>
          </p:nvPr>
        </p:nvSpPr>
        <p:spPr/>
        <p:txBody>
          <a:bodyPr/>
          <a:lstStyle/>
          <a:p>
            <a:fld id="{385E24EE-E5D1-48D3-82EB-9A17B47697E5}" type="slidenum">
              <a:rPr lang="en-US" smtClean="0"/>
              <a:t>17</a:t>
            </a:fld>
            <a:endParaRPr lang="en-US"/>
          </a:p>
        </p:txBody>
      </p:sp>
    </p:spTree>
    <p:extLst>
      <p:ext uri="{BB962C8B-B14F-4D97-AF65-F5344CB8AC3E}">
        <p14:creationId xmlns:p14="http://schemas.microsoft.com/office/powerpoint/2010/main" val="23030173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0B2A43"/>
                </a:solidFill>
                <a:effectLst/>
                <a:latin typeface="Arial" panose="020B0604020202020204" pitchFamily="34" charset="0"/>
              </a:rPr>
              <a:t>After your patent is granted, you may claim damages for infringements originating as far back as the publication date of your application. However, to enjoy this right in some countries it may be necessary to file a translation of your claims with their national IP office and for them to publish the translated claims.</a:t>
            </a:r>
          </a:p>
          <a:p>
            <a:pPr algn="l"/>
            <a:r>
              <a:rPr lang="en-US" b="0" i="0">
                <a:solidFill>
                  <a:srgbClr val="0B2A43"/>
                </a:solidFill>
                <a:effectLst/>
                <a:latin typeface="Arial" panose="020B0604020202020204" pitchFamily="34" charset="0"/>
              </a:rPr>
              <a:t>You then have six further months to make two decisions:</a:t>
            </a:r>
          </a:p>
          <a:p>
            <a:pPr algn="l">
              <a:buFont typeface="Arial" panose="020B0604020202020204" pitchFamily="34" charset="0"/>
              <a:buChar char="•"/>
            </a:pPr>
            <a:r>
              <a:rPr lang="en-US" b="0" i="0">
                <a:solidFill>
                  <a:srgbClr val="0B2A43"/>
                </a:solidFill>
                <a:effectLst/>
                <a:latin typeface="Arial" panose="020B0604020202020204" pitchFamily="34" charset="0"/>
              </a:rPr>
              <a:t>Do you want to continue with your application? You indicate ‘yes' by requesting a more thorough (‘substantive') examination.</a:t>
            </a:r>
          </a:p>
          <a:p>
            <a:pPr algn="l">
              <a:buFont typeface="Arial" panose="020B0604020202020204" pitchFamily="34" charset="0"/>
              <a:buChar char="•"/>
            </a:pPr>
            <a:r>
              <a:rPr lang="en-US" b="0" i="0">
                <a:solidFill>
                  <a:srgbClr val="0B2A43"/>
                </a:solidFill>
                <a:effectLst/>
                <a:latin typeface="Arial" panose="020B0604020202020204" pitchFamily="34" charset="0"/>
              </a:rPr>
              <a:t>Which countries do you want to include (‘designate') in your patent protection? Designation fees must be paid.</a:t>
            </a:r>
          </a:p>
          <a:p>
            <a:endParaRPr lang="en-US"/>
          </a:p>
        </p:txBody>
      </p:sp>
      <p:sp>
        <p:nvSpPr>
          <p:cNvPr id="4" name="Slide Number Placeholder 3"/>
          <p:cNvSpPr>
            <a:spLocks noGrp="1"/>
          </p:cNvSpPr>
          <p:nvPr>
            <p:ph type="sldNum" sz="quarter" idx="5"/>
          </p:nvPr>
        </p:nvSpPr>
        <p:spPr/>
        <p:txBody>
          <a:bodyPr/>
          <a:lstStyle/>
          <a:p>
            <a:fld id="{385E24EE-E5D1-48D3-82EB-9A17B47697E5}" type="slidenum">
              <a:rPr lang="en-US" smtClean="0"/>
              <a:t>18</a:t>
            </a:fld>
            <a:endParaRPr lang="en-US"/>
          </a:p>
        </p:txBody>
      </p:sp>
    </p:spTree>
    <p:extLst>
      <p:ext uri="{BB962C8B-B14F-4D97-AF65-F5344CB8AC3E}">
        <p14:creationId xmlns:p14="http://schemas.microsoft.com/office/powerpoint/2010/main" val="581724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a:solidFill>
                  <a:srgbClr val="0B2A43"/>
                </a:solidFill>
                <a:effectLst/>
                <a:latin typeface="Arial" panose="020B0604020202020204" pitchFamily="34" charset="0"/>
              </a:rPr>
              <a:t>Opposition</a:t>
            </a:r>
            <a:r>
              <a:rPr lang="en-US" b="0" i="0">
                <a:solidFill>
                  <a:srgbClr val="0B2A43"/>
                </a:solidFill>
                <a:effectLst/>
                <a:latin typeface="Arial" panose="020B0604020202020204" pitchFamily="34" charset="0"/>
              </a:rPr>
              <a:t> is the last chance to attack a European patent </a:t>
            </a:r>
            <a:r>
              <a:rPr lang="en-US" b="1" i="0">
                <a:solidFill>
                  <a:srgbClr val="0B2A43"/>
                </a:solidFill>
                <a:effectLst/>
                <a:latin typeface="Arial" panose="020B0604020202020204" pitchFamily="34" charset="0"/>
              </a:rPr>
              <a:t>as a single entity in a single forum</a:t>
            </a:r>
            <a:r>
              <a:rPr lang="en-US" b="0" i="0">
                <a:solidFill>
                  <a:srgbClr val="0B2A43"/>
                </a:solidFill>
                <a:effectLst/>
                <a:latin typeface="Arial" panose="020B0604020202020204" pitchFamily="34" charset="0"/>
              </a:rPr>
              <a:t>. Later, the patent can only be challenged in national courts and a ruling in one country has no effect on the patents for the same invention in other countries. This gives competitors a strong incentive to challenge an invention during the opposition period, as challenging patents in separate national courts can be much more expensive.</a:t>
            </a:r>
            <a:endParaRPr lang="en-US"/>
          </a:p>
        </p:txBody>
      </p:sp>
      <p:sp>
        <p:nvSpPr>
          <p:cNvPr id="4" name="Slide Number Placeholder 3"/>
          <p:cNvSpPr>
            <a:spLocks noGrp="1"/>
          </p:cNvSpPr>
          <p:nvPr>
            <p:ph type="sldNum" sz="quarter" idx="5"/>
          </p:nvPr>
        </p:nvSpPr>
        <p:spPr/>
        <p:txBody>
          <a:bodyPr/>
          <a:lstStyle/>
          <a:p>
            <a:fld id="{385E24EE-E5D1-48D3-82EB-9A17B47697E5}" type="slidenum">
              <a:rPr lang="en-US" smtClean="0"/>
              <a:t>19</a:t>
            </a:fld>
            <a:endParaRPr lang="en-US"/>
          </a:p>
        </p:txBody>
      </p:sp>
    </p:spTree>
    <p:extLst>
      <p:ext uri="{BB962C8B-B14F-4D97-AF65-F5344CB8AC3E}">
        <p14:creationId xmlns:p14="http://schemas.microsoft.com/office/powerpoint/2010/main" val="2872425403"/>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D7CAED57-1901-4611-B2EE-A462E6B16B22}" type="datetimeFigureOut">
              <a:rPr lang="en-US" smtClean="0"/>
              <a:t>12/24/2020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A7246631-7A5C-4048-93E8-FD948BFAA97E}" type="slidenum">
              <a:rPr lang="en-US" smtClean="0"/>
              <a:t>‹#›</a:t>
            </a:fld>
            <a:endParaRPr lang="en-US"/>
          </a:p>
        </p:txBody>
      </p:sp>
    </p:spTree>
    <p:extLst>
      <p:ext uri="{BB962C8B-B14F-4D97-AF65-F5344CB8AC3E}">
        <p14:creationId xmlns:p14="http://schemas.microsoft.com/office/powerpoint/2010/main" val="3462392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CAED57-1901-4611-B2EE-A462E6B16B22}" type="datetimeFigureOut">
              <a:rPr lang="en-US" smtClean="0"/>
              <a:t>12/24/2020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246631-7A5C-4048-93E8-FD948BFAA97E}" type="slidenum">
              <a:rPr lang="en-US" smtClean="0"/>
              <a:t>‹#›</a:t>
            </a:fld>
            <a:endParaRPr lang="en-US"/>
          </a:p>
        </p:txBody>
      </p:sp>
    </p:spTree>
    <p:extLst>
      <p:ext uri="{BB962C8B-B14F-4D97-AF65-F5344CB8AC3E}">
        <p14:creationId xmlns:p14="http://schemas.microsoft.com/office/powerpoint/2010/main" val="3512981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CAED57-1901-4611-B2EE-A462E6B16B22}" type="datetimeFigureOut">
              <a:rPr lang="en-US" smtClean="0"/>
              <a:t>12/24/2020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246631-7A5C-4048-93E8-FD948BFAA97E}" type="slidenum">
              <a:rPr lang="en-US" smtClean="0"/>
              <a:t>‹#›</a:t>
            </a:fld>
            <a:endParaRPr lang="en-US"/>
          </a:p>
        </p:txBody>
      </p:sp>
    </p:spTree>
    <p:extLst>
      <p:ext uri="{BB962C8B-B14F-4D97-AF65-F5344CB8AC3E}">
        <p14:creationId xmlns:p14="http://schemas.microsoft.com/office/powerpoint/2010/main" val="196868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CAED57-1901-4611-B2EE-A462E6B16B22}" type="datetimeFigureOut">
              <a:rPr lang="en-US" smtClean="0"/>
              <a:t>12/24/2020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246631-7A5C-4048-93E8-FD948BFAA97E}" type="slidenum">
              <a:rPr lang="en-US" smtClean="0"/>
              <a:t>‹#›</a:t>
            </a:fld>
            <a:endParaRPr lang="en-US"/>
          </a:p>
        </p:txBody>
      </p:sp>
    </p:spTree>
    <p:extLst>
      <p:ext uri="{BB962C8B-B14F-4D97-AF65-F5344CB8AC3E}">
        <p14:creationId xmlns:p14="http://schemas.microsoft.com/office/powerpoint/2010/main" val="2412487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D7CAED57-1901-4611-B2EE-A462E6B16B22}" type="datetimeFigureOut">
              <a:rPr lang="en-US" smtClean="0"/>
              <a:t>12/24/2020</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A7246631-7A5C-4048-93E8-FD948BFAA97E}" type="slidenum">
              <a:rPr lang="en-US" smtClean="0"/>
              <a:t>‹#›</a:t>
            </a:fld>
            <a:endParaRPr lang="en-US"/>
          </a:p>
        </p:txBody>
      </p:sp>
    </p:spTree>
    <p:extLst>
      <p:ext uri="{BB962C8B-B14F-4D97-AF65-F5344CB8AC3E}">
        <p14:creationId xmlns:p14="http://schemas.microsoft.com/office/powerpoint/2010/main" val="2241141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7CAED57-1901-4611-B2EE-A462E6B16B22}" type="datetimeFigureOut">
              <a:rPr lang="en-US" smtClean="0"/>
              <a:t>12/24/2020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246631-7A5C-4048-93E8-FD948BFAA97E}" type="slidenum">
              <a:rPr lang="en-US" smtClean="0"/>
              <a:t>‹#›</a:t>
            </a:fld>
            <a:endParaRPr lang="en-US"/>
          </a:p>
        </p:txBody>
      </p:sp>
    </p:spTree>
    <p:extLst>
      <p:ext uri="{BB962C8B-B14F-4D97-AF65-F5344CB8AC3E}">
        <p14:creationId xmlns:p14="http://schemas.microsoft.com/office/powerpoint/2010/main" val="3290159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7CAED57-1901-4611-B2EE-A462E6B16B22}" type="datetimeFigureOut">
              <a:rPr lang="en-US" smtClean="0"/>
              <a:t>12/24/2020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246631-7A5C-4048-93E8-FD948BFAA97E}" type="slidenum">
              <a:rPr lang="en-US" smtClean="0"/>
              <a:t>‹#›</a:t>
            </a:fld>
            <a:endParaRPr lang="en-US"/>
          </a:p>
        </p:txBody>
      </p:sp>
    </p:spTree>
    <p:extLst>
      <p:ext uri="{BB962C8B-B14F-4D97-AF65-F5344CB8AC3E}">
        <p14:creationId xmlns:p14="http://schemas.microsoft.com/office/powerpoint/2010/main" val="3600126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7CAED57-1901-4611-B2EE-A462E6B16B22}" type="datetimeFigureOut">
              <a:rPr lang="en-US" smtClean="0"/>
              <a:t>12/24/2020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246631-7A5C-4048-93E8-FD948BFAA97E}" type="slidenum">
              <a:rPr lang="en-US" smtClean="0"/>
              <a:t>‹#›</a:t>
            </a:fld>
            <a:endParaRPr lang="en-US"/>
          </a:p>
        </p:txBody>
      </p:sp>
    </p:spTree>
    <p:extLst>
      <p:ext uri="{BB962C8B-B14F-4D97-AF65-F5344CB8AC3E}">
        <p14:creationId xmlns:p14="http://schemas.microsoft.com/office/powerpoint/2010/main" val="132528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CAED57-1901-4611-B2EE-A462E6B16B22}" type="datetimeFigureOut">
              <a:rPr lang="en-US" smtClean="0"/>
              <a:t>12/24/2020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246631-7A5C-4048-93E8-FD948BFAA97E}" type="slidenum">
              <a:rPr lang="en-US" smtClean="0"/>
              <a:t>‹#›</a:t>
            </a:fld>
            <a:endParaRPr lang="en-US"/>
          </a:p>
        </p:txBody>
      </p:sp>
    </p:spTree>
    <p:extLst>
      <p:ext uri="{BB962C8B-B14F-4D97-AF65-F5344CB8AC3E}">
        <p14:creationId xmlns:p14="http://schemas.microsoft.com/office/powerpoint/2010/main" val="2759921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7CAED57-1901-4611-B2EE-A462E6B16B22}" type="datetimeFigureOut">
              <a:rPr lang="en-US" smtClean="0"/>
              <a:t>12/24/2020</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A7246631-7A5C-4048-93E8-FD948BFAA97E}" type="slidenum">
              <a:rPr lang="en-US" smtClean="0"/>
              <a:t>‹#›</a:t>
            </a:fld>
            <a:endParaRPr lang="en-US"/>
          </a:p>
        </p:txBody>
      </p:sp>
    </p:spTree>
    <p:extLst>
      <p:ext uri="{BB962C8B-B14F-4D97-AF65-F5344CB8AC3E}">
        <p14:creationId xmlns:p14="http://schemas.microsoft.com/office/powerpoint/2010/main" val="9406169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7CAED57-1901-4611-B2EE-A462E6B16B22}" type="datetimeFigureOut">
              <a:rPr lang="en-US" smtClean="0"/>
              <a:t>12/24/2020</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A7246631-7A5C-4048-93E8-FD948BFAA97E}" type="slidenum">
              <a:rPr lang="en-US" smtClean="0"/>
              <a:t>‹#›</a:t>
            </a:fld>
            <a:endParaRPr lang="en-US"/>
          </a:p>
        </p:txBody>
      </p:sp>
    </p:spTree>
    <p:extLst>
      <p:ext uri="{BB962C8B-B14F-4D97-AF65-F5344CB8AC3E}">
        <p14:creationId xmlns:p14="http://schemas.microsoft.com/office/powerpoint/2010/main" val="4170453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D7CAED57-1901-4611-B2EE-A462E6B16B22}" type="datetimeFigureOut">
              <a:rPr lang="en-US" smtClean="0"/>
              <a:t>12/24/2020</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A7246631-7A5C-4048-93E8-FD948BFAA97E}" type="slidenum">
              <a:rPr lang="en-US" smtClean="0"/>
              <a:t>‹#›</a:t>
            </a:fld>
            <a:endParaRPr lang="en-US"/>
          </a:p>
        </p:txBody>
      </p:sp>
    </p:spTree>
    <p:extLst>
      <p:ext uri="{BB962C8B-B14F-4D97-AF65-F5344CB8AC3E}">
        <p14:creationId xmlns:p14="http://schemas.microsoft.com/office/powerpoint/2010/main" val="3084264920"/>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ip-watch.org/2015/07/27/wipo-patent-law-committee-seeks-to-overcome-north-south-divide-on-priorities/" TargetMode="External"/><Relationship Id="rId2" Type="http://schemas.openxmlformats.org/officeDocument/2006/relationships/image" Target="../media/image5.jpe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24.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comments" Target="../comments/comment3.xml"/><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microsoft.com/office/2007/relationships/hdphoto" Target="../media/hdphoto11.wdp"/><Relationship Id="rId5" Type="http://schemas.openxmlformats.org/officeDocument/2006/relationships/image" Target="../media/image26.png"/><Relationship Id="rId4" Type="http://schemas.microsoft.com/office/2007/relationships/hdphoto" Target="../media/hdphoto10.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microsoft.com/office/2007/relationships/hdphoto" Target="../media/hdphoto13.wdp"/><Relationship Id="rId5" Type="http://schemas.openxmlformats.org/officeDocument/2006/relationships/image" Target="../media/image28.png"/><Relationship Id="rId4" Type="http://schemas.microsoft.com/office/2007/relationships/hdphoto" Target="../media/hdphoto12.wdp"/></Relationships>
</file>

<file path=ppt/slides/_rels/slide21.xml.rels><?xml version="1.0" encoding="UTF-8" standalone="yes"?>
<Relationships xmlns="http://schemas.openxmlformats.org/package/2006/relationships"><Relationship Id="rId3" Type="http://schemas.openxmlformats.org/officeDocument/2006/relationships/image" Target="../media/image29.jpeg"/><Relationship Id="rId7" Type="http://schemas.openxmlformats.org/officeDocument/2006/relationships/image" Target="../media/image33.jpeg"/><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image" Target="../media/image32.jpeg"/><Relationship Id="rId5" Type="http://schemas.openxmlformats.org/officeDocument/2006/relationships/image" Target="../media/image31.jpeg"/><Relationship Id="rId4" Type="http://schemas.openxmlformats.org/officeDocument/2006/relationships/image" Target="../media/image30.jpeg"/></Relationships>
</file>

<file path=ppt/slides/_rels/slide22.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35.jpeg"/></Relationships>
</file>

<file path=ppt/slides/_rels/slide23.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37.jpeg"/></Relationships>
</file>

<file path=ppt/slides/_rels/slide25.xml.rels><?xml version="1.0" encoding="UTF-8" standalone="yes"?>
<Relationships xmlns="http://schemas.openxmlformats.org/package/2006/relationships"><Relationship Id="rId2" Type="http://schemas.openxmlformats.org/officeDocument/2006/relationships/comments" Target="../comments/comment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hdphoto" Target="../media/hdphoto5.wdp"/><Relationship Id="rId13" Type="http://schemas.openxmlformats.org/officeDocument/2006/relationships/image" Target="../media/image13.png"/><Relationship Id="rId18" Type="http://schemas.microsoft.com/office/2007/relationships/hdphoto" Target="../media/hdphoto9.wdp"/><Relationship Id="rId3" Type="http://schemas.openxmlformats.org/officeDocument/2006/relationships/image" Target="../media/image8.png"/><Relationship Id="rId7" Type="http://schemas.openxmlformats.org/officeDocument/2006/relationships/image" Target="../media/image10.png"/><Relationship Id="rId12" Type="http://schemas.microsoft.com/office/2007/relationships/hdphoto" Target="../media/hdphoto7.wdp"/><Relationship Id="rId17" Type="http://schemas.openxmlformats.org/officeDocument/2006/relationships/image" Target="../media/image16.png"/><Relationship Id="rId2" Type="http://schemas.openxmlformats.org/officeDocument/2006/relationships/notesSlide" Target="../notesSlides/notesSlide1.xml"/><Relationship Id="rId16" Type="http://schemas.openxmlformats.org/officeDocument/2006/relationships/image" Target="../media/image15.jpeg"/><Relationship Id="rId1" Type="http://schemas.openxmlformats.org/officeDocument/2006/relationships/slideLayout" Target="../slideLayouts/slideLayout2.xml"/><Relationship Id="rId6" Type="http://schemas.microsoft.com/office/2007/relationships/hdphoto" Target="../media/hdphoto4.wdp"/><Relationship Id="rId11" Type="http://schemas.openxmlformats.org/officeDocument/2006/relationships/image" Target="../media/image12.png"/><Relationship Id="rId5" Type="http://schemas.openxmlformats.org/officeDocument/2006/relationships/image" Target="../media/image9.png"/><Relationship Id="rId15" Type="http://schemas.openxmlformats.org/officeDocument/2006/relationships/image" Target="../media/image14.png"/><Relationship Id="rId10" Type="http://schemas.microsoft.com/office/2007/relationships/hdphoto" Target="../media/hdphoto6.wdp"/><Relationship Id="rId19" Type="http://schemas.openxmlformats.org/officeDocument/2006/relationships/comments" Target="../comments/comment1.xml"/><Relationship Id="rId4" Type="http://schemas.microsoft.com/office/2007/relationships/hdphoto" Target="../media/hdphoto3.wdp"/><Relationship Id="rId9" Type="http://schemas.openxmlformats.org/officeDocument/2006/relationships/image" Target="../media/image11.png"/><Relationship Id="rId14" Type="http://schemas.microsoft.com/office/2007/relationships/hdphoto" Target="../media/hdphoto8.wd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7"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23.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45766-F108-4E06-8CEF-995B67E2471A}"/>
              </a:ext>
            </a:extLst>
          </p:cNvPr>
          <p:cNvSpPr>
            <a:spLocks noGrp="1"/>
          </p:cNvSpPr>
          <p:nvPr>
            <p:ph type="ctrTitle"/>
          </p:nvPr>
        </p:nvSpPr>
        <p:spPr>
          <a:xfrm>
            <a:off x="6587544" y="1382165"/>
            <a:ext cx="4869179" cy="1517984"/>
          </a:xfrm>
        </p:spPr>
        <p:txBody>
          <a:bodyPr vert="horz" lIns="91440" tIns="45720" rIns="91440" bIns="45720" rtlCol="0" anchor="ctr">
            <a:normAutofit/>
          </a:bodyPr>
          <a:lstStyle/>
          <a:p>
            <a:pPr>
              <a:lnSpc>
                <a:spcPct val="90000"/>
              </a:lnSpc>
            </a:pPr>
            <a:r>
              <a:rPr lang="en-US" sz="4800">
                <a:solidFill>
                  <a:srgbClr val="000000"/>
                </a:solidFill>
              </a:rPr>
              <a:t>PATENT</a:t>
            </a:r>
          </a:p>
        </p:txBody>
      </p:sp>
      <p:sp>
        <p:nvSpPr>
          <p:cNvPr id="3" name="Subtitle 2">
            <a:extLst>
              <a:ext uri="{FF2B5EF4-FFF2-40B4-BE49-F238E27FC236}">
                <a16:creationId xmlns:a16="http://schemas.microsoft.com/office/drawing/2014/main" id="{7EFC8D3F-9F0C-4B9C-ACA8-483FB15E5683}"/>
              </a:ext>
            </a:extLst>
          </p:cNvPr>
          <p:cNvSpPr>
            <a:spLocks noGrp="1"/>
          </p:cNvSpPr>
          <p:nvPr>
            <p:ph type="subTitle" idx="1"/>
          </p:nvPr>
        </p:nvSpPr>
        <p:spPr>
          <a:xfrm>
            <a:off x="6587545" y="3007389"/>
            <a:ext cx="4869179" cy="3065865"/>
          </a:xfrm>
        </p:spPr>
        <p:txBody>
          <a:bodyPr vert="horz" lIns="91440" tIns="45720" rIns="91440" bIns="45720" rtlCol="0" anchor="t">
            <a:normAutofit/>
          </a:bodyPr>
          <a:lstStyle/>
          <a:p>
            <a:pPr indent="-182880">
              <a:buFont typeface="Wingdings" pitchFamily="2" charset="2"/>
              <a:buChar char="§"/>
            </a:pPr>
            <a:endParaRPr lang="en-US" sz="1800">
              <a:solidFill>
                <a:srgbClr val="000000"/>
              </a:solidFill>
            </a:endParaRPr>
          </a:p>
          <a:p>
            <a:pPr indent="-182880">
              <a:buFont typeface="Wingdings" pitchFamily="2" charset="2"/>
              <a:buChar char="§"/>
            </a:pPr>
            <a:endParaRPr lang="en-US" sz="1800">
              <a:solidFill>
                <a:srgbClr val="000000"/>
              </a:solidFill>
            </a:endParaRPr>
          </a:p>
          <a:p>
            <a:pPr indent="-182880">
              <a:buFont typeface="Wingdings" pitchFamily="2" charset="2"/>
              <a:buChar char="§"/>
            </a:pPr>
            <a:r>
              <a:rPr lang="en-US" sz="1800">
                <a:solidFill>
                  <a:srgbClr val="000000"/>
                </a:solidFill>
              </a:rPr>
              <a:t>Mina Radulovic 924 m</a:t>
            </a:r>
          </a:p>
          <a:p>
            <a:pPr indent="-182880">
              <a:buFont typeface="Wingdings" pitchFamily="2" charset="2"/>
              <a:buChar char="§"/>
            </a:pPr>
            <a:r>
              <a:rPr lang="en-US" sz="1800">
                <a:solidFill>
                  <a:srgbClr val="000000"/>
                </a:solidFill>
              </a:rPr>
              <a:t>Jovana Nikolic 948m</a:t>
            </a:r>
          </a:p>
        </p:txBody>
      </p:sp>
      <p:pic>
        <p:nvPicPr>
          <p:cNvPr id="4" name="Picture 5" descr="A picture containing indoor, table, sitting, pair&#10;&#10;Description automatically generated">
            <a:extLst>
              <a:ext uri="{FF2B5EF4-FFF2-40B4-BE49-F238E27FC236}">
                <a16:creationId xmlns:a16="http://schemas.microsoft.com/office/drawing/2014/main" id="{8996BC5D-FF9D-48EC-AFE1-273741498DA4}"/>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7932" r="8601" b="2"/>
          <a:stretch/>
        </p:blipFill>
        <p:spPr>
          <a:xfrm>
            <a:off x="-9866" y="401980"/>
            <a:ext cx="6115733" cy="6456021"/>
          </a:xfrm>
          <a:custGeom>
            <a:avLst/>
            <a:gdLst/>
            <a:ahLst/>
            <a:cxnLst/>
            <a:rect l="l" t="t" r="r" b="b"/>
            <a:pathLst>
              <a:path w="6115733" h="6456021">
                <a:moveTo>
                  <a:pt x="2259477" y="433395"/>
                </a:moveTo>
                <a:cubicBezTo>
                  <a:pt x="4149632" y="433395"/>
                  <a:pt x="5681904" y="1964133"/>
                  <a:pt x="5681904" y="3852396"/>
                </a:cubicBezTo>
                <a:cubicBezTo>
                  <a:pt x="5681904" y="4796527"/>
                  <a:pt x="5298836" y="5651278"/>
                  <a:pt x="4679499" y="6269995"/>
                </a:cubicBezTo>
                <a:lnTo>
                  <a:pt x="4474613" y="6456021"/>
                </a:lnTo>
                <a:lnTo>
                  <a:pt x="44341" y="6456021"/>
                </a:lnTo>
                <a:lnTo>
                  <a:pt x="0" y="6415762"/>
                </a:lnTo>
                <a:lnTo>
                  <a:pt x="0" y="1289029"/>
                </a:lnTo>
                <a:lnTo>
                  <a:pt x="82495" y="1214128"/>
                </a:lnTo>
                <a:cubicBezTo>
                  <a:pt x="674092" y="726388"/>
                  <a:pt x="1432534" y="433395"/>
                  <a:pt x="2259477" y="433395"/>
                </a:cubicBezTo>
                <a:close/>
                <a:moveTo>
                  <a:pt x="2259477" y="0"/>
                </a:moveTo>
                <a:cubicBezTo>
                  <a:pt x="4389229" y="0"/>
                  <a:pt x="6115733" y="1724776"/>
                  <a:pt x="6115733" y="3852396"/>
                </a:cubicBezTo>
                <a:cubicBezTo>
                  <a:pt x="6115733" y="4783230"/>
                  <a:pt x="5785270" y="5636956"/>
                  <a:pt x="5235152" y="6302877"/>
                </a:cubicBezTo>
                <a:lnTo>
                  <a:pt x="5095826" y="6456021"/>
                </a:lnTo>
                <a:lnTo>
                  <a:pt x="4617788" y="6456021"/>
                </a:lnTo>
                <a:lnTo>
                  <a:pt x="4747668" y="6338096"/>
                </a:lnTo>
                <a:cubicBezTo>
                  <a:pt x="5384452" y="5701950"/>
                  <a:pt x="5778311" y="4823122"/>
                  <a:pt x="5778311" y="3852396"/>
                </a:cubicBezTo>
                <a:cubicBezTo>
                  <a:pt x="5778311" y="1910944"/>
                  <a:pt x="4202875" y="337085"/>
                  <a:pt x="2259477" y="337085"/>
                </a:cubicBezTo>
                <a:cubicBezTo>
                  <a:pt x="1409240" y="337085"/>
                  <a:pt x="629434" y="638331"/>
                  <a:pt x="21172" y="1139811"/>
                </a:cubicBezTo>
                <a:lnTo>
                  <a:pt x="0" y="1159034"/>
                </a:lnTo>
                <a:lnTo>
                  <a:pt x="0" y="735177"/>
                </a:lnTo>
                <a:lnTo>
                  <a:pt x="103407" y="657929"/>
                </a:lnTo>
                <a:cubicBezTo>
                  <a:pt x="718869" y="242547"/>
                  <a:pt x="1460820" y="0"/>
                  <a:pt x="2259477" y="0"/>
                </a:cubicBezTo>
                <a:close/>
              </a:path>
            </a:pathLst>
          </a:custGeom>
        </p:spPr>
      </p:pic>
      <p:sp>
        <p:nvSpPr>
          <p:cNvPr id="6" name="TextBox 5">
            <a:extLst>
              <a:ext uri="{FF2B5EF4-FFF2-40B4-BE49-F238E27FC236}">
                <a16:creationId xmlns:a16="http://schemas.microsoft.com/office/drawing/2014/main" id="{E948E10C-6C97-4389-9488-C8E89CF6357A}"/>
              </a:ext>
            </a:extLst>
          </p:cNvPr>
          <p:cNvSpPr txBox="1"/>
          <p:nvPr/>
        </p:nvSpPr>
        <p:spPr>
          <a:xfrm>
            <a:off x="9396042" y="6657945"/>
            <a:ext cx="279595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BY-SA-NC</a:t>
            </a:r>
            <a:r>
              <a:rPr lang="en-US" sz="700">
                <a:solidFill>
                  <a:srgbClr val="FFFFFF"/>
                </a:solidFill>
              </a:rPr>
              <a:t>.</a:t>
            </a:r>
          </a:p>
        </p:txBody>
      </p:sp>
    </p:spTree>
    <p:extLst>
      <p:ext uri="{BB962C8B-B14F-4D97-AF65-F5344CB8AC3E}">
        <p14:creationId xmlns:p14="http://schemas.microsoft.com/office/powerpoint/2010/main" val="30624086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9F31E-E694-4B5B-9FFD-B925C9E7323D}"/>
              </a:ext>
            </a:extLst>
          </p:cNvPr>
          <p:cNvSpPr>
            <a:spLocks noGrp="1"/>
          </p:cNvSpPr>
          <p:nvPr>
            <p:ph type="title"/>
          </p:nvPr>
        </p:nvSpPr>
        <p:spPr>
          <a:xfrm>
            <a:off x="6587544" y="1382165"/>
            <a:ext cx="4869179" cy="1517984"/>
          </a:xfrm>
        </p:spPr>
        <p:txBody>
          <a:bodyPr vert="horz" lIns="91440" tIns="45720" rIns="91440" bIns="45720" rtlCol="0" anchor="ctr">
            <a:normAutofit/>
          </a:bodyPr>
          <a:lstStyle/>
          <a:p>
            <a:r>
              <a:rPr lang="en-US" sz="4800">
                <a:solidFill>
                  <a:srgbClr val="000000"/>
                </a:solidFill>
              </a:rPr>
              <a:t>Prvi patent u Srbiji </a:t>
            </a:r>
          </a:p>
        </p:txBody>
      </p:sp>
      <p:pic>
        <p:nvPicPr>
          <p:cNvPr id="6" name="Picture Placeholder 5">
            <a:extLst>
              <a:ext uri="{FF2B5EF4-FFF2-40B4-BE49-F238E27FC236}">
                <a16:creationId xmlns:a16="http://schemas.microsoft.com/office/drawing/2014/main" id="{FFE2FC01-FF6C-4141-8514-6FD338C858CC}"/>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25560" r="3392"/>
          <a:stretch/>
        </p:blipFill>
        <p:spPr>
          <a:xfrm>
            <a:off x="-124885" y="401980"/>
            <a:ext cx="6115733" cy="6456021"/>
          </a:xfrm>
          <a:custGeom>
            <a:avLst/>
            <a:gdLst/>
            <a:ahLst/>
            <a:cxnLst/>
            <a:rect l="l" t="t" r="r" b="b"/>
            <a:pathLst>
              <a:path w="6115733" h="6456021">
                <a:moveTo>
                  <a:pt x="2259477" y="433395"/>
                </a:moveTo>
                <a:cubicBezTo>
                  <a:pt x="4149632" y="433395"/>
                  <a:pt x="5681904" y="1964133"/>
                  <a:pt x="5681904" y="3852396"/>
                </a:cubicBezTo>
                <a:cubicBezTo>
                  <a:pt x="5681904" y="4796527"/>
                  <a:pt x="5298836" y="5651278"/>
                  <a:pt x="4679499" y="6269995"/>
                </a:cubicBezTo>
                <a:lnTo>
                  <a:pt x="4474613" y="6456021"/>
                </a:lnTo>
                <a:lnTo>
                  <a:pt x="44341" y="6456021"/>
                </a:lnTo>
                <a:lnTo>
                  <a:pt x="0" y="6415762"/>
                </a:lnTo>
                <a:lnTo>
                  <a:pt x="0" y="1289029"/>
                </a:lnTo>
                <a:lnTo>
                  <a:pt x="82495" y="1214128"/>
                </a:lnTo>
                <a:cubicBezTo>
                  <a:pt x="674092" y="726388"/>
                  <a:pt x="1432534" y="433395"/>
                  <a:pt x="2259477" y="433395"/>
                </a:cubicBezTo>
                <a:close/>
                <a:moveTo>
                  <a:pt x="2259477" y="0"/>
                </a:moveTo>
                <a:cubicBezTo>
                  <a:pt x="4389229" y="0"/>
                  <a:pt x="6115733" y="1724776"/>
                  <a:pt x="6115733" y="3852396"/>
                </a:cubicBezTo>
                <a:cubicBezTo>
                  <a:pt x="6115733" y="4783230"/>
                  <a:pt x="5785270" y="5636956"/>
                  <a:pt x="5235152" y="6302877"/>
                </a:cubicBezTo>
                <a:lnTo>
                  <a:pt x="5095826" y="6456021"/>
                </a:lnTo>
                <a:lnTo>
                  <a:pt x="4617788" y="6456021"/>
                </a:lnTo>
                <a:lnTo>
                  <a:pt x="4747668" y="6338096"/>
                </a:lnTo>
                <a:cubicBezTo>
                  <a:pt x="5384452" y="5701950"/>
                  <a:pt x="5778311" y="4823122"/>
                  <a:pt x="5778311" y="3852396"/>
                </a:cubicBezTo>
                <a:cubicBezTo>
                  <a:pt x="5778311" y="1910944"/>
                  <a:pt x="4202875" y="337085"/>
                  <a:pt x="2259477" y="337085"/>
                </a:cubicBezTo>
                <a:cubicBezTo>
                  <a:pt x="1409240" y="337085"/>
                  <a:pt x="629434" y="638331"/>
                  <a:pt x="21172" y="1139811"/>
                </a:cubicBezTo>
                <a:lnTo>
                  <a:pt x="0" y="1159034"/>
                </a:lnTo>
                <a:lnTo>
                  <a:pt x="0" y="735177"/>
                </a:lnTo>
                <a:lnTo>
                  <a:pt x="103407" y="657929"/>
                </a:lnTo>
                <a:cubicBezTo>
                  <a:pt x="718869" y="242547"/>
                  <a:pt x="1460820" y="0"/>
                  <a:pt x="2259477" y="0"/>
                </a:cubicBezTo>
                <a:close/>
              </a:path>
            </a:pathLst>
          </a:custGeom>
        </p:spPr>
      </p:pic>
      <p:sp>
        <p:nvSpPr>
          <p:cNvPr id="4" name="Text Placeholder 3">
            <a:extLst>
              <a:ext uri="{FF2B5EF4-FFF2-40B4-BE49-F238E27FC236}">
                <a16:creationId xmlns:a16="http://schemas.microsoft.com/office/drawing/2014/main" id="{3A8BC949-5618-4208-B454-629617CD525C}"/>
              </a:ext>
            </a:extLst>
          </p:cNvPr>
          <p:cNvSpPr>
            <a:spLocks noGrp="1"/>
          </p:cNvSpPr>
          <p:nvPr>
            <p:ph type="body" sz="half" idx="2"/>
          </p:nvPr>
        </p:nvSpPr>
        <p:spPr>
          <a:xfrm>
            <a:off x="6587545" y="3007389"/>
            <a:ext cx="4869179" cy="3065865"/>
          </a:xfrm>
        </p:spPr>
        <p:txBody>
          <a:bodyPr vert="horz" lIns="91440" tIns="45720" rIns="91440" bIns="45720" rtlCol="0" anchor="t">
            <a:normAutofit/>
          </a:bodyPr>
          <a:lstStyle/>
          <a:p>
            <a:pPr indent="-182880">
              <a:lnSpc>
                <a:spcPct val="90000"/>
              </a:lnSpc>
              <a:buFont typeface="Wingdings" pitchFamily="2" charset="2"/>
              <a:buChar char="§"/>
            </a:pPr>
            <a:r>
              <a:rPr lang="en-US" sz="1700">
                <a:solidFill>
                  <a:srgbClr val="000000"/>
                </a:solidFill>
              </a:rPr>
              <a:t>Prvi zakon koji je u Srbiji regulisao ovu materiju donela je Kraljevina Srbija i nosio je naziv „Zakon o zaštiti mustara i modela“ 1884 godine. Medjutim trebalo je da prodje dosta vremena od tada da bi postojala solucija da se registruje patent, 15. novembra 1920 godine Aleksandar Karadjordjević potpisao je Uredbu o zaštiti industrijske svojine. </a:t>
            </a:r>
          </a:p>
          <a:p>
            <a:pPr indent="-182880">
              <a:lnSpc>
                <a:spcPct val="90000"/>
              </a:lnSpc>
              <a:buFont typeface="Wingdings" pitchFamily="2" charset="2"/>
              <a:buChar char="§"/>
            </a:pPr>
            <a:r>
              <a:rPr lang="en-US" sz="1700">
                <a:solidFill>
                  <a:srgbClr val="000000"/>
                </a:solidFill>
              </a:rPr>
              <a:t>Prvi patent registrovan je u Upravi 1921. godine a reč je o „Uredjaju kazana za pečenje rakije “ pronalazača Milana T. Jovnanovića.</a:t>
            </a:r>
          </a:p>
        </p:txBody>
      </p:sp>
      <p:sp>
        <p:nvSpPr>
          <p:cNvPr id="8" name="TextBox 7">
            <a:extLst>
              <a:ext uri="{FF2B5EF4-FFF2-40B4-BE49-F238E27FC236}">
                <a16:creationId xmlns:a16="http://schemas.microsoft.com/office/drawing/2014/main" id="{23E89495-329D-491D-93B2-9363FAFDEBA0}"/>
              </a:ext>
            </a:extLst>
          </p:cNvPr>
          <p:cNvSpPr txBox="1"/>
          <p:nvPr/>
        </p:nvSpPr>
        <p:spPr>
          <a:xfrm>
            <a:off x="5303687" y="401165"/>
            <a:ext cx="5622388" cy="923330"/>
          </a:xfrm>
          <a:prstGeom prst="rect">
            <a:avLst/>
          </a:prstGeom>
          <a:noFill/>
        </p:spPr>
        <p:txBody>
          <a:bodyPr wrap="square" rtlCol="0">
            <a:spAutoFit/>
          </a:bodyPr>
          <a:lstStyle/>
          <a:p>
            <a:pPr>
              <a:spcAft>
                <a:spcPts val="600"/>
              </a:spcAft>
            </a:pPr>
            <a:r>
              <a:rPr lang="sr-Latn-RS"/>
              <a:t>Slika preuzeta sa sajta </a:t>
            </a:r>
            <a:r>
              <a:rPr lang="en-US"/>
              <a:t>https://www.ekapija.com/news/1637090/koji-je-prvi-patent-registrovan-u-srbiji</a:t>
            </a:r>
          </a:p>
        </p:txBody>
      </p:sp>
    </p:spTree>
    <p:extLst>
      <p:ext uri="{BB962C8B-B14F-4D97-AF65-F5344CB8AC3E}">
        <p14:creationId xmlns:p14="http://schemas.microsoft.com/office/powerpoint/2010/main" val="18104721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119263E0-6CA9-4E8D-8308-5A06E1AB7CD0}"/>
              </a:ext>
            </a:extLst>
          </p:cNvPr>
          <p:cNvPicPr>
            <a:picLocks noGrp="1" noChangeAspect="1"/>
          </p:cNvPicPr>
          <p:nvPr>
            <p:ph type="pic" idx="1"/>
          </p:nvPr>
        </p:nvPicPr>
        <p:blipFill>
          <a:blip r:embed="rId3">
            <a:extLst>
              <a:ext uri="{BEBA8EAE-BF5A-486C-A8C5-ECC9F3942E4B}">
                <a14:imgProps xmlns:a14="http://schemas.microsoft.com/office/drawing/2010/main">
                  <a14:imgLayer r:embed="rId4">
                    <a14:imgEffect>
                      <a14:backgroundRemoval t="2062" b="88660" l="2165" r="99567">
                        <a14:foregroundMark x1="9091" y1="10309" x2="6926" y2="38144"/>
                        <a14:foregroundMark x1="6926" y1="38144" x2="2165" y2="50000"/>
                        <a14:foregroundMark x1="2165" y1="50000" x2="4329" y2="85052"/>
                        <a14:foregroundMark x1="36364" y1="11340" x2="40693" y2="515"/>
                        <a14:foregroundMark x1="40693" y1="515" x2="51515" y2="2062"/>
                        <a14:foregroundMark x1="51515" y1="2062" x2="51527" y2="2128"/>
                        <a14:foregroundMark x1="38961" y1="29381" x2="50649" y2="29381"/>
                        <a14:foregroundMark x1="50649" y1="29381" x2="45455" y2="41237"/>
                        <a14:foregroundMark x1="45455" y1="41237" x2="38528" y2="31959"/>
                        <a14:foregroundMark x1="38528" y1="31959" x2="38095" y2="29381"/>
                        <a14:foregroundMark x1="39394" y1="43814" x2="50649" y2="47423"/>
                        <a14:foregroundMark x1="50649" y1="47423" x2="43290" y2="45361"/>
                        <a14:foregroundMark x1="1732" y1="88660" x2="14286" y2="90722"/>
                        <a14:foregroundMark x1="14286" y1="90722" x2="22944" y2="84536"/>
                        <a14:foregroundMark x1="22944" y1="84536" x2="36364" y2="82474"/>
                        <a14:foregroundMark x1="36364" y1="82474" x2="72294" y2="85567"/>
                        <a14:foregroundMark x1="72294" y1="85567" x2="81818" y2="93299"/>
                        <a14:foregroundMark x1="81818" y1="93299" x2="92208" y2="93299"/>
                        <a14:foregroundMark x1="92208" y1="93299" x2="95671" y2="80412"/>
                        <a14:foregroundMark x1="95671" y1="80412" x2="97835" y2="78866"/>
                        <a14:foregroundMark x1="83983" y1="52577" x2="93506" y2="73711"/>
                        <a14:foregroundMark x1="93506" y1="73711" x2="99567" y2="74227"/>
                        <a14:foregroundMark x1="92208" y1="79381" x2="82251" y2="83505"/>
                        <a14:foregroundMark x1="82251" y1="83505" x2="93074" y2="83505"/>
                        <a14:foregroundMark x1="93074" y1="83505" x2="93939" y2="82990"/>
                        <a14:foregroundMark x1="52381" y1="2062" x2="61039" y2="25773"/>
                        <a14:foregroundMark x1="61039" y1="25773" x2="69697" y2="12887"/>
                        <a14:foregroundMark x1="69697" y1="12887" x2="79654" y2="9794"/>
                        <a14:foregroundMark x1="53680" y1="2577" x2="58009" y2="16495"/>
                        <a14:foregroundMark x1="58009" y1="16495" x2="80087" y2="13402"/>
                        <a14:foregroundMark x1="80087" y1="13402" x2="83550" y2="24742"/>
                        <a14:foregroundMark x1="83550" y1="24742" x2="83983" y2="48969"/>
                        <a14:backgroundMark x1="53247" y1="1546" x2="53267" y2="1629"/>
                      </a14:backgroundRemoval>
                    </a14:imgEffect>
                  </a14:imgLayer>
                </a14:imgProps>
              </a:ext>
              <a:ext uri="{28A0092B-C50C-407E-A947-70E740481C1C}">
                <a14:useLocalDpi xmlns:a14="http://schemas.microsoft.com/office/drawing/2010/main" val="0"/>
              </a:ext>
            </a:extLst>
          </a:blip>
          <a:srcRect t="832" b="832"/>
          <a:stretch>
            <a:fillRect/>
          </a:stretch>
        </p:blipFill>
        <p:spPr>
          <a:xfrm>
            <a:off x="8325938" y="1923758"/>
            <a:ext cx="3029456" cy="2502006"/>
          </a:xfrm>
        </p:spPr>
      </p:pic>
      <p:pic>
        <p:nvPicPr>
          <p:cNvPr id="8" name="Picture 7">
            <a:extLst>
              <a:ext uri="{FF2B5EF4-FFF2-40B4-BE49-F238E27FC236}">
                <a16:creationId xmlns:a16="http://schemas.microsoft.com/office/drawing/2014/main" id="{953E0966-3E13-4617-BB57-237249526D50}"/>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6439" b="94165" l="9961" r="89844">
                        <a14:foregroundMark x1="29297" y1="9457" x2="51953" y2="6439"/>
                        <a14:foregroundMark x1="51953" y1="6439" x2="71289" y2="10262"/>
                        <a14:foregroundMark x1="44141" y1="56137" x2="41016" y2="67404"/>
                        <a14:foregroundMark x1="41016" y1="67404" x2="46094" y2="77062"/>
                        <a14:foregroundMark x1="46094" y1="77062" x2="46680" y2="82897"/>
                        <a14:foregroundMark x1="49023" y1="73038" x2="49414" y2="83300"/>
                        <a14:foregroundMark x1="49414" y1="83300" x2="52930" y2="73441"/>
                        <a14:foregroundMark x1="52930" y1="73441" x2="49609" y2="72837"/>
                        <a14:foregroundMark x1="46289" y1="82696" x2="36328" y2="82897"/>
                        <a14:foregroundMark x1="36328" y1="82897" x2="32031" y2="92757"/>
                        <a14:foregroundMark x1="32031" y1="92757" x2="43750" y2="94165"/>
                        <a14:foregroundMark x1="43750" y1="94165" x2="53906" y2="93159"/>
                        <a14:foregroundMark x1="53906" y1="93159" x2="63867" y2="94165"/>
                        <a14:foregroundMark x1="63867" y1="94165" x2="70508" y2="86519"/>
                        <a14:foregroundMark x1="70508" y1="86519" x2="61133" y2="82897"/>
                        <a14:foregroundMark x1="61133" y1="82897" x2="54492" y2="75050"/>
                        <a14:foregroundMark x1="54492" y1="75050" x2="60352" y2="67404"/>
                      </a14:backgroundRemoval>
                    </a14:imgEffect>
                  </a14:imgLayer>
                </a14:imgProps>
              </a:ext>
              <a:ext uri="{28A0092B-C50C-407E-A947-70E740481C1C}">
                <a14:useLocalDpi xmlns:a14="http://schemas.microsoft.com/office/drawing/2010/main" val="0"/>
              </a:ext>
            </a:extLst>
          </a:blip>
          <a:stretch>
            <a:fillRect/>
          </a:stretch>
        </p:blipFill>
        <p:spPr>
          <a:xfrm>
            <a:off x="658806" y="1923758"/>
            <a:ext cx="2577519" cy="2502006"/>
          </a:xfrm>
          <a:prstGeom prst="rect">
            <a:avLst/>
          </a:prstGeom>
        </p:spPr>
      </p:pic>
      <p:sp>
        <p:nvSpPr>
          <p:cNvPr id="9" name="Thought Bubble: Cloud 8">
            <a:extLst>
              <a:ext uri="{FF2B5EF4-FFF2-40B4-BE49-F238E27FC236}">
                <a16:creationId xmlns:a16="http://schemas.microsoft.com/office/drawing/2014/main" id="{82896194-2314-41FD-8EEA-997AD6607D97}"/>
              </a:ext>
            </a:extLst>
          </p:cNvPr>
          <p:cNvSpPr/>
          <p:nvPr/>
        </p:nvSpPr>
        <p:spPr>
          <a:xfrm>
            <a:off x="2415440" y="451556"/>
            <a:ext cx="2901245" cy="1659466"/>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hought Bubble: Cloud 9">
            <a:extLst>
              <a:ext uri="{FF2B5EF4-FFF2-40B4-BE49-F238E27FC236}">
                <a16:creationId xmlns:a16="http://schemas.microsoft.com/office/drawing/2014/main" id="{B0ADDEC8-2A0F-46C4-809D-04103F7F5355}"/>
              </a:ext>
            </a:extLst>
          </p:cNvPr>
          <p:cNvSpPr/>
          <p:nvPr/>
        </p:nvSpPr>
        <p:spPr>
          <a:xfrm>
            <a:off x="5622696" y="451556"/>
            <a:ext cx="2901245" cy="1659466"/>
          </a:xfrm>
          <a:prstGeom prst="cloudCallout">
            <a:avLst>
              <a:gd name="adj1" fmla="val 71385"/>
              <a:gd name="adj2" fmla="val 54337"/>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A3DB0DC9-6A9B-4C0B-986A-307973C6F5F9}"/>
              </a:ext>
            </a:extLst>
          </p:cNvPr>
          <p:cNvSpPr txBox="1"/>
          <p:nvPr/>
        </p:nvSpPr>
        <p:spPr>
          <a:xfrm>
            <a:off x="2853555" y="819624"/>
            <a:ext cx="2190045" cy="923330"/>
          </a:xfrm>
          <a:prstGeom prst="rect">
            <a:avLst/>
          </a:prstGeom>
          <a:noFill/>
        </p:spPr>
        <p:txBody>
          <a:bodyPr wrap="square" rtlCol="0">
            <a:spAutoFit/>
          </a:bodyPr>
          <a:lstStyle/>
          <a:p>
            <a:r>
              <a:rPr lang="en-US" err="1"/>
              <a:t>Dobar</a:t>
            </a:r>
            <a:r>
              <a:rPr lang="en-US"/>
              <a:t> dan, </a:t>
            </a:r>
            <a:r>
              <a:rPr lang="en-US" err="1"/>
              <a:t>zelim</a:t>
            </a:r>
            <a:r>
              <a:rPr lang="en-US"/>
              <a:t> da </a:t>
            </a:r>
            <a:r>
              <a:rPr lang="en-US" err="1"/>
              <a:t>patentiram</a:t>
            </a:r>
            <a:r>
              <a:rPr lang="en-US"/>
              <a:t> </a:t>
            </a:r>
            <a:r>
              <a:rPr lang="en-US" err="1"/>
              <a:t>moj</a:t>
            </a:r>
            <a:r>
              <a:rPr lang="en-US"/>
              <a:t> </a:t>
            </a:r>
            <a:r>
              <a:rPr lang="en-US" err="1"/>
              <a:t>izum</a:t>
            </a:r>
            <a:endParaRPr lang="en-US"/>
          </a:p>
        </p:txBody>
      </p:sp>
      <p:sp>
        <p:nvSpPr>
          <p:cNvPr id="12" name="TextBox 11">
            <a:extLst>
              <a:ext uri="{FF2B5EF4-FFF2-40B4-BE49-F238E27FC236}">
                <a16:creationId xmlns:a16="http://schemas.microsoft.com/office/drawing/2014/main" id="{5F4E2339-CDE3-49F0-9372-891D817C95D5}"/>
              </a:ext>
            </a:extLst>
          </p:cNvPr>
          <p:cNvSpPr txBox="1"/>
          <p:nvPr/>
        </p:nvSpPr>
        <p:spPr>
          <a:xfrm>
            <a:off x="5924060" y="819624"/>
            <a:ext cx="2401878" cy="923330"/>
          </a:xfrm>
          <a:prstGeom prst="rect">
            <a:avLst/>
          </a:prstGeom>
          <a:noFill/>
        </p:spPr>
        <p:txBody>
          <a:bodyPr wrap="square" rtlCol="0">
            <a:spAutoFit/>
          </a:bodyPr>
          <a:lstStyle/>
          <a:p>
            <a:r>
              <a:rPr lang="en-US" err="1">
                <a:solidFill>
                  <a:schemeClr val="bg1"/>
                </a:solidFill>
              </a:rPr>
              <a:t>Dobar</a:t>
            </a:r>
            <a:r>
              <a:rPr lang="en-US">
                <a:solidFill>
                  <a:schemeClr val="bg1"/>
                </a:solidFill>
              </a:rPr>
              <a:t> dan, </a:t>
            </a:r>
            <a:r>
              <a:rPr lang="en-US" err="1">
                <a:solidFill>
                  <a:schemeClr val="bg1"/>
                </a:solidFill>
              </a:rPr>
              <a:t>dozvolite</a:t>
            </a:r>
            <a:r>
              <a:rPr lang="en-US">
                <a:solidFill>
                  <a:schemeClr val="bg1"/>
                </a:solidFill>
              </a:rPr>
              <a:t> mi da </a:t>
            </a:r>
            <a:r>
              <a:rPr lang="en-US" err="1">
                <a:solidFill>
                  <a:schemeClr val="bg1"/>
                </a:solidFill>
              </a:rPr>
              <a:t>vam</a:t>
            </a:r>
            <a:r>
              <a:rPr lang="en-US">
                <a:solidFill>
                  <a:schemeClr val="bg1"/>
                </a:solidFill>
              </a:rPr>
              <a:t> </a:t>
            </a:r>
            <a:r>
              <a:rPr lang="en-US" err="1">
                <a:solidFill>
                  <a:schemeClr val="bg1"/>
                </a:solidFill>
              </a:rPr>
              <a:t>objasim</a:t>
            </a:r>
            <a:r>
              <a:rPr lang="en-US">
                <a:solidFill>
                  <a:schemeClr val="bg1"/>
                </a:solidFill>
              </a:rPr>
              <a:t> po </a:t>
            </a:r>
            <a:r>
              <a:rPr lang="en-US" err="1">
                <a:solidFill>
                  <a:schemeClr val="bg1"/>
                </a:solidFill>
              </a:rPr>
              <a:t>koracima</a:t>
            </a:r>
            <a:endParaRPr lang="en-US">
              <a:solidFill>
                <a:schemeClr val="bg1"/>
              </a:solidFill>
            </a:endParaRPr>
          </a:p>
        </p:txBody>
      </p:sp>
    </p:spTree>
    <p:extLst>
      <p:ext uri="{BB962C8B-B14F-4D97-AF65-F5344CB8AC3E}">
        <p14:creationId xmlns:p14="http://schemas.microsoft.com/office/powerpoint/2010/main" val="3095021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9273E37-4F77-4864-92B2-493474419C55}"/>
              </a:ext>
            </a:extLst>
          </p:cNvPr>
          <p:cNvSpPr/>
          <p:nvPr/>
        </p:nvSpPr>
        <p:spPr>
          <a:xfrm>
            <a:off x="1059584" y="1244312"/>
            <a:ext cx="10153848" cy="36945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b="1" dirty="0" err="1"/>
              <a:t>Podnošenje</a:t>
            </a:r>
            <a:r>
              <a:rPr lang="en-US" sz="3200" b="1" dirty="0"/>
              <a:t> </a:t>
            </a:r>
            <a:r>
              <a:rPr lang="en-US" sz="3200" b="1" dirty="0" err="1"/>
              <a:t>patentne</a:t>
            </a:r>
            <a:r>
              <a:rPr lang="en-US" sz="3200" b="1" dirty="0"/>
              <a:t> </a:t>
            </a:r>
            <a:r>
              <a:rPr lang="en-US" sz="3200" b="1" dirty="0" err="1"/>
              <a:t>prijave</a:t>
            </a:r>
            <a:endParaRPr lang="en-US" sz="3200" b="1" dirty="0"/>
          </a:p>
          <a:p>
            <a:pPr algn="just"/>
            <a:r>
              <a:rPr lang="en-US" sz="2400" dirty="0"/>
              <a:t>-formular </a:t>
            </a:r>
            <a:r>
              <a:rPr lang="en-US" sz="2400" dirty="0" err="1"/>
              <a:t>prijave</a:t>
            </a:r>
            <a:r>
              <a:rPr lang="en-US" sz="2400" dirty="0"/>
              <a:t> </a:t>
            </a:r>
            <a:r>
              <a:rPr lang="en-US" sz="2400" dirty="0" err="1"/>
              <a:t>gde</a:t>
            </a:r>
            <a:r>
              <a:rPr lang="en-US" sz="2400" dirty="0"/>
              <a:t> se </a:t>
            </a:r>
            <a:r>
              <a:rPr lang="en-US" sz="2400" dirty="0" err="1"/>
              <a:t>zahteva</a:t>
            </a:r>
            <a:r>
              <a:rPr lang="en-US" sz="2400" dirty="0"/>
              <a:t> da </a:t>
            </a:r>
            <a:r>
              <a:rPr lang="en-US" sz="2400" dirty="0" err="1"/>
              <a:t>opišemo</a:t>
            </a:r>
            <a:r>
              <a:rPr lang="en-US" sz="2400" dirty="0"/>
              <a:t> </a:t>
            </a:r>
            <a:r>
              <a:rPr lang="en-US" sz="2400" dirty="0" err="1"/>
              <a:t>naš</a:t>
            </a:r>
            <a:r>
              <a:rPr lang="en-US" sz="2400" dirty="0"/>
              <a:t> </a:t>
            </a:r>
            <a:r>
              <a:rPr lang="en-US" sz="2400" dirty="0" err="1"/>
              <a:t>pronalazak</a:t>
            </a:r>
            <a:endParaRPr lang="en-US" sz="2400" dirty="0"/>
          </a:p>
          <a:p>
            <a:pPr algn="just"/>
            <a:r>
              <a:rPr lang="en-US" sz="2400" dirty="0"/>
              <a:t>-</a:t>
            </a:r>
            <a:r>
              <a:rPr lang="en-US" sz="2400" dirty="0" err="1"/>
              <a:t>forlulari</a:t>
            </a:r>
            <a:r>
              <a:rPr lang="en-US" sz="2400" dirty="0"/>
              <a:t> se </a:t>
            </a:r>
            <a:r>
              <a:rPr lang="en-US" sz="2400" dirty="0" err="1"/>
              <a:t>dobijaju</a:t>
            </a:r>
            <a:r>
              <a:rPr lang="en-US" sz="2400" dirty="0"/>
              <a:t> od </a:t>
            </a:r>
            <a:r>
              <a:rPr lang="en-US" sz="2400" dirty="0" err="1"/>
              <a:t>zavoda</a:t>
            </a:r>
            <a:r>
              <a:rPr lang="en-US" sz="2400" dirty="0"/>
              <a:t> za patent </a:t>
            </a:r>
            <a:r>
              <a:rPr lang="en-US" sz="2400" dirty="0" err="1"/>
              <a:t>svake</a:t>
            </a:r>
            <a:r>
              <a:rPr lang="en-US" sz="2400" dirty="0"/>
              <a:t> </a:t>
            </a:r>
            <a:r>
              <a:rPr lang="en-US" sz="2400" dirty="0" err="1"/>
              <a:t>države</a:t>
            </a:r>
            <a:endParaRPr lang="en-US" sz="2400" dirty="0"/>
          </a:p>
          <a:p>
            <a:pPr algn="just"/>
            <a:r>
              <a:rPr lang="en-US" sz="2400" dirty="0"/>
              <a:t>-</a:t>
            </a:r>
            <a:r>
              <a:rPr lang="en-US" sz="2400" dirty="0" err="1"/>
              <a:t>smatra</a:t>
            </a:r>
            <a:r>
              <a:rPr lang="en-US" sz="2400" dirty="0"/>
              <a:t> se </a:t>
            </a:r>
            <a:r>
              <a:rPr lang="en-US" sz="2400" dirty="0" err="1"/>
              <a:t>korisnim</a:t>
            </a:r>
            <a:r>
              <a:rPr lang="en-US" sz="2400" dirty="0"/>
              <a:t> I za </a:t>
            </a:r>
            <a:r>
              <a:rPr lang="en-US" sz="2400" dirty="0" err="1"/>
              <a:t>fizička</a:t>
            </a:r>
            <a:r>
              <a:rPr lang="en-US" sz="2400" dirty="0"/>
              <a:t> I za </a:t>
            </a:r>
            <a:r>
              <a:rPr lang="en-US" sz="2400" dirty="0" err="1"/>
              <a:t>pravna</a:t>
            </a:r>
            <a:r>
              <a:rPr lang="en-US" sz="2400" dirty="0"/>
              <a:t> </a:t>
            </a:r>
            <a:r>
              <a:rPr lang="en-US" sz="2400" dirty="0" err="1"/>
              <a:t>lica</a:t>
            </a:r>
            <a:r>
              <a:rPr lang="en-US" sz="2400" dirty="0"/>
              <a:t> da </a:t>
            </a:r>
            <a:r>
              <a:rPr lang="en-US" sz="2400" dirty="0" err="1"/>
              <a:t>imaju</a:t>
            </a:r>
            <a:r>
              <a:rPr lang="en-US" sz="2400" dirty="0"/>
              <a:t> </a:t>
            </a:r>
            <a:r>
              <a:rPr lang="en-US" sz="2400" dirty="0" err="1"/>
              <a:t>zastupnika</a:t>
            </a:r>
            <a:endParaRPr lang="en-US" sz="2400" dirty="0"/>
          </a:p>
          <a:p>
            <a:pPr algn="just"/>
            <a:r>
              <a:rPr lang="en-US" sz="2400" dirty="0"/>
              <a:t>-</a:t>
            </a:r>
            <a:r>
              <a:rPr lang="en-US" sz="2400" dirty="0" err="1"/>
              <a:t>detalji</a:t>
            </a:r>
            <a:r>
              <a:rPr lang="en-US" sz="2400" dirty="0"/>
              <a:t> o </a:t>
            </a:r>
            <a:r>
              <a:rPr lang="en-US" sz="2400" dirty="0" err="1"/>
              <a:t>podnosiocu</a:t>
            </a:r>
            <a:endParaRPr lang="en-US" sz="2400" dirty="0"/>
          </a:p>
          <a:p>
            <a:pPr algn="just"/>
            <a:r>
              <a:rPr lang="en-US" sz="2400" dirty="0"/>
              <a:t>-</a:t>
            </a:r>
            <a:r>
              <a:rPr lang="en-US" sz="2400" dirty="0" err="1"/>
              <a:t>opis</a:t>
            </a:r>
            <a:r>
              <a:rPr lang="en-US" sz="2400" dirty="0"/>
              <a:t> </a:t>
            </a:r>
            <a:r>
              <a:rPr lang="en-US" sz="2400" dirty="0" err="1"/>
              <a:t>izuma</a:t>
            </a:r>
            <a:endParaRPr lang="en-US" sz="2400" dirty="0"/>
          </a:p>
          <a:p>
            <a:pPr algn="just"/>
            <a:r>
              <a:rPr lang="en-US" sz="2400" dirty="0"/>
              <a:t>-</a:t>
            </a:r>
            <a:r>
              <a:rPr lang="en-US" sz="2400" dirty="0" err="1"/>
              <a:t>crtezi</a:t>
            </a:r>
            <a:endParaRPr lang="en-US" sz="2400" dirty="0"/>
          </a:p>
        </p:txBody>
      </p:sp>
      <p:sp>
        <p:nvSpPr>
          <p:cNvPr id="7" name="TextBox 6">
            <a:extLst>
              <a:ext uri="{FF2B5EF4-FFF2-40B4-BE49-F238E27FC236}">
                <a16:creationId xmlns:a16="http://schemas.microsoft.com/office/drawing/2014/main" id="{DA399916-122A-4AF2-ABDC-55320A1BB4D1}"/>
              </a:ext>
            </a:extLst>
          </p:cNvPr>
          <p:cNvSpPr txBox="1"/>
          <p:nvPr/>
        </p:nvSpPr>
        <p:spPr>
          <a:xfrm>
            <a:off x="807604" y="599787"/>
            <a:ext cx="139238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800"/>
              <a:t>1</a:t>
            </a:r>
          </a:p>
        </p:txBody>
      </p:sp>
      <p:sp>
        <p:nvSpPr>
          <p:cNvPr id="12" name="Arrow: Down 11">
            <a:extLst>
              <a:ext uri="{FF2B5EF4-FFF2-40B4-BE49-F238E27FC236}">
                <a16:creationId xmlns:a16="http://schemas.microsoft.com/office/drawing/2014/main" id="{06553633-9DCC-4032-B58D-06E61E9DA8B2}"/>
              </a:ext>
            </a:extLst>
          </p:cNvPr>
          <p:cNvSpPr/>
          <p:nvPr/>
        </p:nvSpPr>
        <p:spPr>
          <a:xfrm>
            <a:off x="2199547" y="4942931"/>
            <a:ext cx="484909" cy="190499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407204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9273E37-4F77-4864-92B2-493474419C55}"/>
              </a:ext>
            </a:extLst>
          </p:cNvPr>
          <p:cNvSpPr/>
          <p:nvPr/>
        </p:nvSpPr>
        <p:spPr>
          <a:xfrm>
            <a:off x="1059584" y="1244312"/>
            <a:ext cx="9571180" cy="36945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b="1" dirty="0" err="1">
                <a:latin typeface="Rockwell"/>
                <a:cs typeface="Times New Roman"/>
              </a:rPr>
              <a:t>Utvrdjivanje</a:t>
            </a:r>
            <a:r>
              <a:rPr lang="en-US" sz="2800" b="1" dirty="0">
                <a:latin typeface="Rockwell"/>
                <a:cs typeface="Times New Roman"/>
              </a:rPr>
              <a:t> </a:t>
            </a:r>
            <a:r>
              <a:rPr lang="en-US" sz="2800" b="1" dirty="0" err="1">
                <a:latin typeface="Rockwell"/>
                <a:cs typeface="Times New Roman"/>
              </a:rPr>
              <a:t>datuma</a:t>
            </a:r>
            <a:r>
              <a:rPr lang="en-US" sz="2800" b="1" dirty="0">
                <a:latin typeface="Rockwell"/>
                <a:cs typeface="Times New Roman"/>
              </a:rPr>
              <a:t> I </a:t>
            </a:r>
            <a:r>
              <a:rPr lang="en-US" sz="2800" b="1" dirty="0" err="1">
                <a:latin typeface="Rockwell"/>
                <a:cs typeface="Times New Roman"/>
              </a:rPr>
              <a:t>inicijalna</a:t>
            </a:r>
            <a:r>
              <a:rPr lang="en-US" sz="2800" b="1" dirty="0">
                <a:latin typeface="Rockwell"/>
                <a:cs typeface="Times New Roman"/>
              </a:rPr>
              <a:t> </a:t>
            </a:r>
            <a:r>
              <a:rPr lang="en-US" sz="2800" b="1" dirty="0" err="1">
                <a:latin typeface="Rockwell"/>
                <a:cs typeface="Times New Roman"/>
              </a:rPr>
              <a:t>provera</a:t>
            </a:r>
            <a:endParaRPr lang="en-US" sz="2000" b="1" dirty="0">
              <a:latin typeface="Rockwell"/>
              <a:cs typeface="Times New Roman"/>
            </a:endParaRPr>
          </a:p>
          <a:p>
            <a:pPr algn="just"/>
            <a:r>
              <a:rPr lang="en-US" sz="2000" dirty="0">
                <a:latin typeface="Rockwell"/>
                <a:cs typeface="Times New Roman"/>
              </a:rPr>
              <a:t>-</a:t>
            </a:r>
            <a:r>
              <a:rPr lang="en-US" sz="2000" dirty="0" err="1">
                <a:latin typeface="Rockwell"/>
                <a:cs typeface="Times New Roman"/>
              </a:rPr>
              <a:t>Sektor</a:t>
            </a:r>
            <a:r>
              <a:rPr lang="en-US" sz="2000" dirty="0">
                <a:latin typeface="Rockwell"/>
                <a:cs typeface="Times New Roman"/>
              </a:rPr>
              <a:t> za </a:t>
            </a:r>
            <a:r>
              <a:rPr lang="en-US" sz="2000" dirty="0" err="1">
                <a:latin typeface="Rockwell"/>
                <a:cs typeface="Times New Roman"/>
              </a:rPr>
              <a:t>patente</a:t>
            </a:r>
            <a:r>
              <a:rPr lang="en-US" sz="2000" dirty="0">
                <a:latin typeface="Rockwell"/>
                <a:cs typeface="Times New Roman"/>
              </a:rPr>
              <a:t> </a:t>
            </a:r>
            <a:r>
              <a:rPr lang="en-US" sz="2000" dirty="0" err="1">
                <a:latin typeface="Rockwell"/>
                <a:cs typeface="Times New Roman"/>
              </a:rPr>
              <a:t>ispituje</a:t>
            </a:r>
            <a:r>
              <a:rPr lang="en-US" sz="2000" dirty="0">
                <a:latin typeface="Rockwell"/>
                <a:cs typeface="Times New Roman"/>
              </a:rPr>
              <a:t> da li </a:t>
            </a:r>
            <a:r>
              <a:rPr lang="en-US" sz="2000" dirty="0" err="1">
                <a:latin typeface="Rockwell"/>
                <a:cs typeface="Times New Roman"/>
              </a:rPr>
              <a:t>prijava</a:t>
            </a:r>
            <a:r>
              <a:rPr lang="en-US" sz="2000" dirty="0">
                <a:latin typeface="Rockwell"/>
                <a:cs typeface="Times New Roman"/>
              </a:rPr>
              <a:t> </a:t>
            </a:r>
            <a:r>
              <a:rPr lang="en-US" sz="2000" dirty="0" err="1">
                <a:latin typeface="Rockwell"/>
                <a:cs typeface="Times New Roman"/>
              </a:rPr>
              <a:t>ispunjava</a:t>
            </a:r>
            <a:r>
              <a:rPr lang="en-US" sz="2000" dirty="0">
                <a:latin typeface="Rockwell"/>
                <a:cs typeface="Times New Roman"/>
              </a:rPr>
              <a:t> </a:t>
            </a:r>
            <a:r>
              <a:rPr lang="en-US" sz="2000" dirty="0" err="1">
                <a:latin typeface="Rockwell"/>
                <a:cs typeface="Times New Roman"/>
              </a:rPr>
              <a:t>uslove</a:t>
            </a:r>
            <a:r>
              <a:rPr lang="en-US" sz="2000" dirty="0">
                <a:latin typeface="Rockwell"/>
                <a:cs typeface="Times New Roman"/>
              </a:rPr>
              <a:t> za </a:t>
            </a:r>
            <a:r>
              <a:rPr lang="en-US" sz="2000" dirty="0" err="1">
                <a:latin typeface="Rockwell"/>
                <a:cs typeface="Times New Roman"/>
              </a:rPr>
              <a:t>priznanje</a:t>
            </a:r>
            <a:r>
              <a:rPr lang="en-US" sz="2000" dirty="0">
                <a:latin typeface="Rockwell"/>
                <a:cs typeface="Times New Roman"/>
              </a:rPr>
              <a:t> </a:t>
            </a:r>
            <a:r>
              <a:rPr lang="en-US" sz="2000" dirty="0" err="1">
                <a:latin typeface="Rockwell"/>
                <a:cs typeface="Times New Roman"/>
              </a:rPr>
              <a:t>datuma</a:t>
            </a:r>
            <a:r>
              <a:rPr lang="en-US" sz="2000" dirty="0">
                <a:latin typeface="Rockwell"/>
                <a:cs typeface="Times New Roman"/>
              </a:rPr>
              <a:t> za </a:t>
            </a:r>
            <a:r>
              <a:rPr lang="en-US" sz="2000" dirty="0" err="1">
                <a:latin typeface="Rockwell"/>
                <a:cs typeface="Times New Roman"/>
              </a:rPr>
              <a:t>podnošenje</a:t>
            </a:r>
            <a:r>
              <a:rPr lang="en-US" sz="2000" dirty="0">
                <a:latin typeface="Rockwell"/>
                <a:cs typeface="Times New Roman"/>
              </a:rPr>
              <a:t> </a:t>
            </a:r>
            <a:r>
              <a:rPr lang="en-US" sz="2000" dirty="0" err="1">
                <a:latin typeface="Rockwell"/>
                <a:cs typeface="Times New Roman"/>
              </a:rPr>
              <a:t>prijave</a:t>
            </a:r>
            <a:r>
              <a:rPr lang="en-US" sz="2000" dirty="0">
                <a:latin typeface="Rockwell"/>
                <a:cs typeface="Times New Roman"/>
              </a:rPr>
              <a:t> </a:t>
            </a:r>
          </a:p>
          <a:p>
            <a:pPr algn="just"/>
            <a:r>
              <a:rPr lang="en-US" sz="2000" dirty="0">
                <a:latin typeface="Rockwell"/>
                <a:cs typeface="Times New Roman"/>
              </a:rPr>
              <a:t>-</a:t>
            </a:r>
            <a:r>
              <a:rPr lang="en-US" sz="2000" dirty="0" err="1">
                <a:latin typeface="Rockwell"/>
                <a:cs typeface="Times New Roman"/>
              </a:rPr>
              <a:t>Ukoliko</a:t>
            </a:r>
            <a:r>
              <a:rPr lang="en-US" sz="2000" dirty="0">
                <a:latin typeface="Rockwell"/>
                <a:cs typeface="Times New Roman"/>
              </a:rPr>
              <a:t> </a:t>
            </a:r>
            <a:r>
              <a:rPr lang="en-US" sz="2000" dirty="0" err="1">
                <a:latin typeface="Rockwell"/>
                <a:cs typeface="Times New Roman"/>
              </a:rPr>
              <a:t>utvrde</a:t>
            </a:r>
            <a:r>
              <a:rPr lang="en-US" sz="2000" dirty="0">
                <a:latin typeface="Rockwell"/>
                <a:cs typeface="Times New Roman"/>
              </a:rPr>
              <a:t> da </a:t>
            </a:r>
            <a:r>
              <a:rPr lang="en-US" sz="2000" dirty="0" err="1">
                <a:latin typeface="Rockwell"/>
                <a:cs typeface="Times New Roman"/>
              </a:rPr>
              <a:t>nedostaje</a:t>
            </a:r>
            <a:r>
              <a:rPr lang="en-US" sz="2000" dirty="0">
                <a:latin typeface="Rockwell"/>
                <a:cs typeface="Times New Roman"/>
              </a:rPr>
              <a:t> deo </a:t>
            </a:r>
            <a:r>
              <a:rPr lang="en-US" sz="2000" dirty="0" err="1">
                <a:latin typeface="Rockwell"/>
                <a:cs typeface="Times New Roman"/>
              </a:rPr>
              <a:t>opisa</a:t>
            </a:r>
            <a:r>
              <a:rPr lang="en-US" sz="2000" dirty="0">
                <a:latin typeface="Rockwell"/>
                <a:cs typeface="Times New Roman"/>
              </a:rPr>
              <a:t> </a:t>
            </a:r>
            <a:r>
              <a:rPr lang="en-US" sz="2000" dirty="0" err="1">
                <a:latin typeface="Rockwell"/>
                <a:cs typeface="Times New Roman"/>
              </a:rPr>
              <a:t>poziva</a:t>
            </a:r>
            <a:r>
              <a:rPr lang="en-US" sz="2000" dirty="0">
                <a:latin typeface="Rockwell"/>
                <a:cs typeface="Times New Roman"/>
              </a:rPr>
              <a:t> </a:t>
            </a:r>
            <a:r>
              <a:rPr lang="en-US" sz="2000" dirty="0" err="1">
                <a:latin typeface="Rockwell"/>
                <a:cs typeface="Times New Roman"/>
              </a:rPr>
              <a:t>podnosioca</a:t>
            </a:r>
            <a:r>
              <a:rPr lang="en-US" sz="2000" dirty="0">
                <a:latin typeface="Rockwell"/>
                <a:cs typeface="Times New Roman"/>
              </a:rPr>
              <a:t> </a:t>
            </a:r>
            <a:r>
              <a:rPr lang="en-US" sz="2000" dirty="0" err="1">
                <a:latin typeface="Rockwell"/>
                <a:cs typeface="Times New Roman"/>
              </a:rPr>
              <a:t>prijave</a:t>
            </a:r>
            <a:r>
              <a:rPr lang="en-US" sz="2000" dirty="0">
                <a:latin typeface="Rockwell"/>
                <a:cs typeface="Times New Roman"/>
              </a:rPr>
              <a:t> da u </a:t>
            </a:r>
            <a:r>
              <a:rPr lang="en-US" sz="2000" dirty="0" err="1">
                <a:latin typeface="Rockwell"/>
                <a:cs typeface="Times New Roman"/>
              </a:rPr>
              <a:t>roku</a:t>
            </a:r>
            <a:r>
              <a:rPr lang="en-US" sz="2000" dirty="0">
                <a:latin typeface="Rockwell"/>
                <a:cs typeface="Times New Roman"/>
              </a:rPr>
              <a:t> od </a:t>
            </a:r>
            <a:r>
              <a:rPr lang="en-US" sz="2000" dirty="0" err="1">
                <a:latin typeface="Rockwell"/>
                <a:cs typeface="Times New Roman"/>
              </a:rPr>
              <a:t>dva</a:t>
            </a:r>
            <a:r>
              <a:rPr lang="en-US" sz="2000" dirty="0">
                <a:latin typeface="Rockwell"/>
                <a:cs typeface="Times New Roman"/>
              </a:rPr>
              <a:t> </a:t>
            </a:r>
            <a:r>
              <a:rPr lang="en-US" sz="2000" dirty="0" err="1">
                <a:latin typeface="Rockwell"/>
                <a:cs typeface="Times New Roman"/>
              </a:rPr>
              <a:t>meseca</a:t>
            </a:r>
            <a:r>
              <a:rPr lang="en-US" sz="2000" dirty="0">
                <a:latin typeface="Rockwell"/>
                <a:cs typeface="Times New Roman"/>
              </a:rPr>
              <a:t> </a:t>
            </a:r>
            <a:r>
              <a:rPr lang="en-US" sz="2000" dirty="0" err="1">
                <a:latin typeface="Rockwell"/>
                <a:cs typeface="Times New Roman"/>
              </a:rPr>
              <a:t>dostavi</a:t>
            </a:r>
            <a:r>
              <a:rPr lang="en-US" sz="2000" dirty="0">
                <a:latin typeface="Rockwell"/>
                <a:cs typeface="Times New Roman"/>
              </a:rPr>
              <a:t> deo </a:t>
            </a:r>
            <a:r>
              <a:rPr lang="en-US" sz="2000" dirty="0" err="1">
                <a:latin typeface="Rockwell"/>
                <a:cs typeface="Times New Roman"/>
              </a:rPr>
              <a:t>opisa</a:t>
            </a:r>
            <a:endParaRPr lang="en-US" sz="2000" dirty="0">
              <a:latin typeface="Rockwell"/>
              <a:cs typeface="Times New Roman"/>
            </a:endParaRPr>
          </a:p>
          <a:p>
            <a:pPr algn="just"/>
            <a:r>
              <a:rPr lang="en-US" sz="2000" dirty="0">
                <a:latin typeface="Rockwell"/>
                <a:cs typeface="Times New Roman"/>
              </a:rPr>
              <a:t>-</a:t>
            </a:r>
            <a:r>
              <a:rPr lang="en-US" sz="2000" dirty="0" err="1">
                <a:latin typeface="Rockwell"/>
                <a:cs typeface="Times New Roman"/>
              </a:rPr>
              <a:t>Ako</a:t>
            </a:r>
            <a:r>
              <a:rPr lang="en-US" sz="2000" dirty="0">
                <a:latin typeface="Rockwell"/>
                <a:cs typeface="Times New Roman"/>
              </a:rPr>
              <a:t> </a:t>
            </a:r>
            <a:r>
              <a:rPr lang="en-US" sz="2000" dirty="0" err="1">
                <a:latin typeface="Rockwell"/>
                <a:cs typeface="Times New Roman"/>
              </a:rPr>
              <a:t>podnosilac</a:t>
            </a:r>
            <a:r>
              <a:rPr lang="en-US" sz="2000" dirty="0">
                <a:latin typeface="Rockwell"/>
                <a:cs typeface="Times New Roman"/>
              </a:rPr>
              <a:t> </a:t>
            </a:r>
            <a:r>
              <a:rPr lang="en-US" sz="2000" dirty="0" err="1">
                <a:latin typeface="Rockwell"/>
                <a:cs typeface="Times New Roman"/>
              </a:rPr>
              <a:t>prijave</a:t>
            </a:r>
            <a:r>
              <a:rPr lang="en-US" sz="2000" dirty="0">
                <a:latin typeface="Rockwell"/>
                <a:cs typeface="Times New Roman"/>
              </a:rPr>
              <a:t> </a:t>
            </a:r>
            <a:r>
              <a:rPr lang="en-US" sz="2000" dirty="0" err="1">
                <a:latin typeface="Rockwell"/>
                <a:cs typeface="Times New Roman"/>
              </a:rPr>
              <a:t>otkloni</a:t>
            </a:r>
            <a:r>
              <a:rPr lang="en-US" sz="2000" dirty="0">
                <a:latin typeface="Rockwell"/>
                <a:cs typeface="Times New Roman"/>
              </a:rPr>
              <a:t> </a:t>
            </a:r>
            <a:r>
              <a:rPr lang="en-US" sz="2000" dirty="0" err="1">
                <a:latin typeface="Rockwell"/>
                <a:cs typeface="Times New Roman"/>
              </a:rPr>
              <a:t>nedostatke</a:t>
            </a:r>
            <a:r>
              <a:rPr lang="en-US" sz="2000" dirty="0">
                <a:latin typeface="Rockwell"/>
                <a:cs typeface="Times New Roman"/>
              </a:rPr>
              <a:t> </a:t>
            </a:r>
            <a:r>
              <a:rPr lang="en-US" sz="2000" dirty="0" err="1">
                <a:latin typeface="Rockwell"/>
                <a:cs typeface="Times New Roman"/>
              </a:rPr>
              <a:t>Zavod</a:t>
            </a:r>
            <a:r>
              <a:rPr lang="en-US" sz="2000" dirty="0">
                <a:latin typeface="Rockwell"/>
                <a:cs typeface="Times New Roman"/>
              </a:rPr>
              <a:t> </a:t>
            </a:r>
            <a:r>
              <a:rPr lang="en-US" sz="2000" dirty="0" err="1">
                <a:latin typeface="Rockwell"/>
                <a:cs typeface="Times New Roman"/>
              </a:rPr>
              <a:t>priznaje</a:t>
            </a:r>
            <a:r>
              <a:rPr lang="en-US" sz="2000" dirty="0">
                <a:latin typeface="Rockwell"/>
                <a:cs typeface="Times New Roman"/>
              </a:rPr>
              <a:t> datum </a:t>
            </a:r>
            <a:r>
              <a:rPr lang="en-US" sz="2000" dirty="0" err="1">
                <a:latin typeface="Rockwell"/>
                <a:cs typeface="Times New Roman"/>
              </a:rPr>
              <a:t>podnošenja</a:t>
            </a:r>
            <a:r>
              <a:rPr lang="en-US" sz="2000" dirty="0">
                <a:latin typeface="Rockwell"/>
                <a:cs typeface="Times New Roman"/>
              </a:rPr>
              <a:t> </a:t>
            </a:r>
            <a:r>
              <a:rPr lang="en-US" sz="2000" dirty="0" err="1">
                <a:latin typeface="Rockwell"/>
                <a:cs typeface="Times New Roman"/>
              </a:rPr>
              <a:t>prijave</a:t>
            </a:r>
            <a:r>
              <a:rPr lang="en-US" sz="2000" dirty="0">
                <a:latin typeface="Rockwell"/>
                <a:cs typeface="Times New Roman"/>
              </a:rPr>
              <a:t> </a:t>
            </a:r>
            <a:r>
              <a:rPr lang="en-US" sz="2000" dirty="0" err="1">
                <a:latin typeface="Rockwell"/>
                <a:cs typeface="Times New Roman"/>
              </a:rPr>
              <a:t>kada</a:t>
            </a:r>
            <a:r>
              <a:rPr lang="en-US" sz="2000" dirty="0">
                <a:latin typeface="Rockwell"/>
                <a:cs typeface="Times New Roman"/>
              </a:rPr>
              <a:t> je </a:t>
            </a:r>
            <a:r>
              <a:rPr lang="en-US" sz="2000" dirty="0" err="1">
                <a:latin typeface="Rockwell"/>
                <a:cs typeface="Times New Roman"/>
              </a:rPr>
              <a:t>podnosilac</a:t>
            </a:r>
            <a:r>
              <a:rPr lang="en-US" sz="2000" dirty="0">
                <a:latin typeface="Rockwell"/>
                <a:cs typeface="Times New Roman"/>
              </a:rPr>
              <a:t> </a:t>
            </a:r>
            <a:r>
              <a:rPr lang="en-US" sz="2000" dirty="0" err="1">
                <a:latin typeface="Rockwell"/>
                <a:cs typeface="Times New Roman"/>
              </a:rPr>
              <a:t>otklonio</a:t>
            </a:r>
            <a:r>
              <a:rPr lang="en-US" sz="2000" dirty="0">
                <a:latin typeface="Rockwell"/>
                <a:cs typeface="Times New Roman"/>
              </a:rPr>
              <a:t> </a:t>
            </a:r>
            <a:r>
              <a:rPr lang="en-US" sz="2000" dirty="0" err="1">
                <a:latin typeface="Rockwell"/>
                <a:cs typeface="Times New Roman"/>
              </a:rPr>
              <a:t>nedostatke</a:t>
            </a:r>
            <a:r>
              <a:rPr lang="en-US" sz="2000" dirty="0">
                <a:latin typeface="Times New Roman"/>
                <a:cs typeface="Times New Roman"/>
              </a:rPr>
              <a:t> </a:t>
            </a:r>
          </a:p>
        </p:txBody>
      </p:sp>
      <p:sp>
        <p:nvSpPr>
          <p:cNvPr id="7" name="TextBox 6">
            <a:extLst>
              <a:ext uri="{FF2B5EF4-FFF2-40B4-BE49-F238E27FC236}">
                <a16:creationId xmlns:a16="http://schemas.microsoft.com/office/drawing/2014/main" id="{DA399916-122A-4AF2-ABDC-55320A1BB4D1}"/>
              </a:ext>
            </a:extLst>
          </p:cNvPr>
          <p:cNvSpPr txBox="1"/>
          <p:nvPr/>
        </p:nvSpPr>
        <p:spPr>
          <a:xfrm>
            <a:off x="807604" y="599787"/>
            <a:ext cx="139238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800"/>
              <a:t>2</a:t>
            </a:r>
          </a:p>
        </p:txBody>
      </p:sp>
      <p:sp>
        <p:nvSpPr>
          <p:cNvPr id="12" name="Arrow: Down 11">
            <a:extLst>
              <a:ext uri="{FF2B5EF4-FFF2-40B4-BE49-F238E27FC236}">
                <a16:creationId xmlns:a16="http://schemas.microsoft.com/office/drawing/2014/main" id="{06553633-9DCC-4032-B58D-06E61E9DA8B2}"/>
              </a:ext>
            </a:extLst>
          </p:cNvPr>
          <p:cNvSpPr/>
          <p:nvPr/>
        </p:nvSpPr>
        <p:spPr>
          <a:xfrm>
            <a:off x="2199547" y="4942931"/>
            <a:ext cx="484909" cy="190499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4" name="Arrow: Down 13">
            <a:extLst>
              <a:ext uri="{FF2B5EF4-FFF2-40B4-BE49-F238E27FC236}">
                <a16:creationId xmlns:a16="http://schemas.microsoft.com/office/drawing/2014/main" id="{00D15B0F-6F72-4315-80D6-B3E238B4235D}"/>
              </a:ext>
            </a:extLst>
          </p:cNvPr>
          <p:cNvSpPr/>
          <p:nvPr/>
        </p:nvSpPr>
        <p:spPr>
          <a:xfrm>
            <a:off x="2199547" y="1476"/>
            <a:ext cx="484909" cy="124690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77673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2" grpId="0" animBg="1"/>
      <p:bldP spid="1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9273E37-4F77-4864-92B2-493474419C55}"/>
              </a:ext>
            </a:extLst>
          </p:cNvPr>
          <p:cNvSpPr/>
          <p:nvPr/>
        </p:nvSpPr>
        <p:spPr>
          <a:xfrm>
            <a:off x="1059584" y="1244312"/>
            <a:ext cx="9571180" cy="36945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b="1" dirty="0" err="1"/>
              <a:t>Formalno</a:t>
            </a:r>
            <a:r>
              <a:rPr lang="en-US" sz="2800" b="1" dirty="0"/>
              <a:t> </a:t>
            </a:r>
            <a:r>
              <a:rPr lang="en-US" sz="2800" b="1" dirty="0" err="1"/>
              <a:t>ispitivanje</a:t>
            </a:r>
            <a:endParaRPr lang="en-US" sz="2400" b="1" dirty="0"/>
          </a:p>
          <a:p>
            <a:pPr algn="ctr"/>
            <a:r>
              <a:rPr lang="en-US" sz="2000" dirty="0"/>
              <a:t>-</a:t>
            </a:r>
            <a:r>
              <a:rPr lang="en-US" sz="2000" dirty="0" err="1"/>
              <a:t>Zavod</a:t>
            </a:r>
            <a:r>
              <a:rPr lang="en-US" sz="2000" dirty="0"/>
              <a:t> </a:t>
            </a:r>
            <a:r>
              <a:rPr lang="en-US" sz="2000" dirty="0" err="1"/>
              <a:t>će</a:t>
            </a:r>
            <a:r>
              <a:rPr lang="en-US" sz="2000" dirty="0"/>
              <a:t> </a:t>
            </a:r>
            <a:r>
              <a:rPr lang="en-US" sz="2000" dirty="0" err="1"/>
              <a:t>izvršiti</a:t>
            </a:r>
            <a:r>
              <a:rPr lang="en-US" sz="2000" dirty="0"/>
              <a:t> </a:t>
            </a:r>
            <a:r>
              <a:rPr lang="en-US" sz="2000" dirty="0" err="1"/>
              <a:t>ispitivanje</a:t>
            </a:r>
            <a:r>
              <a:rPr lang="en-US" sz="2000" dirty="0"/>
              <a:t> I </a:t>
            </a:r>
            <a:r>
              <a:rPr lang="en-US" sz="2000" dirty="0" err="1"/>
              <a:t>proveru</a:t>
            </a:r>
            <a:r>
              <a:rPr lang="en-US" sz="2000" dirty="0"/>
              <a:t> da li se </a:t>
            </a:r>
            <a:r>
              <a:rPr lang="en-US" sz="2000" dirty="0" err="1"/>
              <a:t>pronalazak</a:t>
            </a:r>
            <a:r>
              <a:rPr lang="en-US" sz="2000" dirty="0"/>
              <a:t> </a:t>
            </a:r>
            <a:r>
              <a:rPr lang="en-US" sz="2000" dirty="0" err="1"/>
              <a:t>odnosi</a:t>
            </a:r>
            <a:r>
              <a:rPr lang="en-US" sz="2000" dirty="0"/>
              <a:t> </a:t>
            </a:r>
            <a:r>
              <a:rPr lang="en-US" sz="2000" dirty="0" err="1"/>
              <a:t>na</a:t>
            </a:r>
            <a:r>
              <a:rPr lang="en-US" sz="2000" dirty="0"/>
              <a:t> </a:t>
            </a:r>
            <a:r>
              <a:rPr lang="en-US" sz="2000" dirty="0" err="1"/>
              <a:t>predmet</a:t>
            </a:r>
            <a:r>
              <a:rPr lang="en-US" sz="2000" dirty="0"/>
              <a:t> </a:t>
            </a:r>
            <a:r>
              <a:rPr lang="en-US" sz="2000" dirty="0" err="1"/>
              <a:t>zaštite</a:t>
            </a:r>
            <a:r>
              <a:rPr lang="en-US" sz="2000" dirty="0"/>
              <a:t> koji se </a:t>
            </a:r>
            <a:r>
              <a:rPr lang="en-US" sz="2000" dirty="0" err="1"/>
              <a:t>može</a:t>
            </a:r>
            <a:r>
              <a:rPr lang="en-US" sz="2000" dirty="0"/>
              <a:t> </a:t>
            </a:r>
            <a:r>
              <a:rPr lang="en-US" sz="2000" dirty="0" err="1"/>
              <a:t>štititi</a:t>
            </a:r>
            <a:r>
              <a:rPr lang="en-US" sz="2000" dirty="0"/>
              <a:t> </a:t>
            </a:r>
            <a:r>
              <a:rPr lang="en-US" sz="2000" dirty="0" err="1"/>
              <a:t>patentom</a:t>
            </a:r>
            <a:r>
              <a:rPr lang="en-US" sz="2000" dirty="0"/>
              <a:t>/</a:t>
            </a:r>
            <a:r>
              <a:rPr lang="en-US" sz="2000" dirty="0" err="1"/>
              <a:t>malim</a:t>
            </a:r>
            <a:r>
              <a:rPr lang="en-US" sz="2000" dirty="0"/>
              <a:t> </a:t>
            </a:r>
            <a:r>
              <a:rPr lang="en-US" sz="2000" dirty="0" err="1"/>
              <a:t>patentom</a:t>
            </a:r>
            <a:r>
              <a:rPr lang="en-US" sz="2000" dirty="0"/>
              <a:t> </a:t>
            </a:r>
          </a:p>
        </p:txBody>
      </p:sp>
      <p:sp>
        <p:nvSpPr>
          <p:cNvPr id="7" name="TextBox 6">
            <a:extLst>
              <a:ext uri="{FF2B5EF4-FFF2-40B4-BE49-F238E27FC236}">
                <a16:creationId xmlns:a16="http://schemas.microsoft.com/office/drawing/2014/main" id="{DA399916-122A-4AF2-ABDC-55320A1BB4D1}"/>
              </a:ext>
            </a:extLst>
          </p:cNvPr>
          <p:cNvSpPr txBox="1"/>
          <p:nvPr/>
        </p:nvSpPr>
        <p:spPr>
          <a:xfrm>
            <a:off x="807604" y="599787"/>
            <a:ext cx="139238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800"/>
              <a:t>3</a:t>
            </a:r>
          </a:p>
        </p:txBody>
      </p:sp>
      <p:sp>
        <p:nvSpPr>
          <p:cNvPr id="12" name="Arrow: Down 11">
            <a:extLst>
              <a:ext uri="{FF2B5EF4-FFF2-40B4-BE49-F238E27FC236}">
                <a16:creationId xmlns:a16="http://schemas.microsoft.com/office/drawing/2014/main" id="{06553633-9DCC-4032-B58D-06E61E9DA8B2}"/>
              </a:ext>
            </a:extLst>
          </p:cNvPr>
          <p:cNvSpPr/>
          <p:nvPr/>
        </p:nvSpPr>
        <p:spPr>
          <a:xfrm>
            <a:off x="2199547" y="4942931"/>
            <a:ext cx="484909" cy="190499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2" name="Arrow: Down 1">
            <a:extLst>
              <a:ext uri="{FF2B5EF4-FFF2-40B4-BE49-F238E27FC236}">
                <a16:creationId xmlns:a16="http://schemas.microsoft.com/office/drawing/2014/main" id="{4D07F363-0C6B-4207-B61F-1D5ED0174C0F}"/>
              </a:ext>
            </a:extLst>
          </p:cNvPr>
          <p:cNvSpPr/>
          <p:nvPr/>
        </p:nvSpPr>
        <p:spPr>
          <a:xfrm>
            <a:off x="2201856" y="3786"/>
            <a:ext cx="484909" cy="1235363"/>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996325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2" grpId="0" animBg="1"/>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9273E37-4F77-4864-92B2-493474419C55}"/>
              </a:ext>
            </a:extLst>
          </p:cNvPr>
          <p:cNvSpPr/>
          <p:nvPr/>
        </p:nvSpPr>
        <p:spPr>
          <a:xfrm>
            <a:off x="1059584" y="1244312"/>
            <a:ext cx="9571180" cy="36945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b="1" dirty="0" err="1">
                <a:latin typeface="Rockwell"/>
                <a:cs typeface="Times New Roman"/>
              </a:rPr>
              <a:t>Izveštaj</a:t>
            </a:r>
            <a:r>
              <a:rPr lang="en-US" sz="2800" b="1" dirty="0">
                <a:latin typeface="Rockwell"/>
                <a:cs typeface="Times New Roman"/>
              </a:rPr>
              <a:t> o </a:t>
            </a:r>
            <a:r>
              <a:rPr lang="en-US" sz="2800" b="1" dirty="0" err="1">
                <a:latin typeface="Rockwell"/>
                <a:cs typeface="Times New Roman"/>
              </a:rPr>
              <a:t>pretraživanju</a:t>
            </a:r>
            <a:r>
              <a:rPr lang="en-US" sz="2800" b="1" dirty="0">
                <a:latin typeface="Rockwell"/>
                <a:cs typeface="Times New Roman"/>
              </a:rPr>
              <a:t> </a:t>
            </a:r>
          </a:p>
          <a:p>
            <a:pPr algn="just"/>
            <a:r>
              <a:rPr lang="en-US" sz="2000" dirty="0">
                <a:latin typeface="Rockwell"/>
                <a:cs typeface="Times New Roman"/>
              </a:rPr>
              <a:t>-</a:t>
            </a:r>
            <a:r>
              <a:rPr lang="en-US" sz="2000" dirty="0" err="1">
                <a:latin typeface="Rockwell"/>
                <a:ea typeface="+mn-lt"/>
                <a:cs typeface="+mn-lt"/>
              </a:rPr>
              <a:t>Izveštaj</a:t>
            </a:r>
            <a:r>
              <a:rPr lang="en-US" sz="2000" dirty="0">
                <a:latin typeface="Rockwell"/>
                <a:ea typeface="+mn-lt"/>
                <a:cs typeface="+mn-lt"/>
              </a:rPr>
              <a:t> o </a:t>
            </a:r>
            <a:r>
              <a:rPr lang="en-US" sz="2000" dirty="0" err="1">
                <a:latin typeface="Rockwell"/>
                <a:ea typeface="+mn-lt"/>
                <a:cs typeface="+mn-lt"/>
              </a:rPr>
              <a:t>pretraživanju</a:t>
            </a:r>
            <a:r>
              <a:rPr lang="en-US" sz="2000" dirty="0">
                <a:latin typeface="Rockwell"/>
                <a:ea typeface="+mn-lt"/>
                <a:cs typeface="+mn-lt"/>
              </a:rPr>
              <a:t> </a:t>
            </a:r>
            <a:r>
              <a:rPr lang="en-US" sz="2000" dirty="0" err="1">
                <a:latin typeface="Rockwell"/>
                <a:ea typeface="+mn-lt"/>
                <a:cs typeface="+mn-lt"/>
              </a:rPr>
              <a:t>stanja</a:t>
            </a:r>
            <a:r>
              <a:rPr lang="en-US" sz="2000" dirty="0">
                <a:latin typeface="Rockwell"/>
                <a:ea typeface="+mn-lt"/>
                <a:cs typeface="+mn-lt"/>
              </a:rPr>
              <a:t> </a:t>
            </a:r>
            <a:r>
              <a:rPr lang="en-US" sz="2000" dirty="0" err="1">
                <a:latin typeface="Rockwell"/>
                <a:ea typeface="+mn-lt"/>
                <a:cs typeface="+mn-lt"/>
              </a:rPr>
              <a:t>tehnike</a:t>
            </a:r>
            <a:r>
              <a:rPr lang="en-US" sz="2000" dirty="0">
                <a:latin typeface="Rockwell"/>
                <a:ea typeface="+mn-lt"/>
                <a:cs typeface="+mn-lt"/>
              </a:rPr>
              <a:t> po </a:t>
            </a:r>
            <a:r>
              <a:rPr lang="en-US" sz="2000" dirty="0" err="1">
                <a:latin typeface="Rockwell"/>
                <a:ea typeface="+mn-lt"/>
                <a:cs typeface="+mn-lt"/>
              </a:rPr>
              <a:t>predmetu</a:t>
            </a:r>
            <a:r>
              <a:rPr lang="en-US" sz="2000" dirty="0">
                <a:latin typeface="Rockwell"/>
                <a:ea typeface="+mn-lt"/>
                <a:cs typeface="+mn-lt"/>
              </a:rPr>
              <a:t> </a:t>
            </a:r>
            <a:r>
              <a:rPr lang="en-US" sz="2000" dirty="0" err="1">
                <a:latin typeface="Rockwell"/>
                <a:ea typeface="+mn-lt"/>
                <a:cs typeface="+mn-lt"/>
              </a:rPr>
              <a:t>pronalaska</a:t>
            </a:r>
            <a:r>
              <a:rPr lang="en-US" sz="2000" dirty="0">
                <a:latin typeface="Rockwell"/>
                <a:ea typeface="+mn-lt"/>
                <a:cs typeface="+mn-lt"/>
              </a:rPr>
              <a:t> je </a:t>
            </a:r>
            <a:r>
              <a:rPr lang="en-US" sz="2000" dirty="0" err="1">
                <a:latin typeface="Rockwell"/>
                <a:ea typeface="+mn-lt"/>
                <a:cs typeface="+mn-lt"/>
              </a:rPr>
              <a:t>izveštaj</a:t>
            </a:r>
            <a:r>
              <a:rPr lang="en-US" sz="2000" dirty="0">
                <a:latin typeface="Rockwell"/>
                <a:ea typeface="+mn-lt"/>
                <a:cs typeface="+mn-lt"/>
              </a:rPr>
              <a:t> o </a:t>
            </a:r>
            <a:r>
              <a:rPr lang="en-US" sz="2000" dirty="0" err="1">
                <a:latin typeface="Rockwell"/>
                <a:ea typeface="+mn-lt"/>
                <a:cs typeface="+mn-lt"/>
              </a:rPr>
              <a:t>pretraživanju</a:t>
            </a:r>
            <a:r>
              <a:rPr lang="en-US" sz="2000" dirty="0">
                <a:latin typeface="Rockwell"/>
                <a:ea typeface="+mn-lt"/>
                <a:cs typeface="+mn-lt"/>
              </a:rPr>
              <a:t> </a:t>
            </a:r>
            <a:r>
              <a:rPr lang="en-US" sz="2000" dirty="0" err="1">
                <a:latin typeface="Rockwell"/>
                <a:ea typeface="+mn-lt"/>
                <a:cs typeface="+mn-lt"/>
              </a:rPr>
              <a:t>nacionalnih</a:t>
            </a:r>
            <a:r>
              <a:rPr lang="en-US" sz="2000" dirty="0">
                <a:latin typeface="Rockwell"/>
                <a:ea typeface="+mn-lt"/>
                <a:cs typeface="+mn-lt"/>
              </a:rPr>
              <a:t> </a:t>
            </a:r>
            <a:r>
              <a:rPr lang="en-US" sz="2000" dirty="0" err="1">
                <a:latin typeface="Rockwell"/>
                <a:ea typeface="+mn-lt"/>
                <a:cs typeface="+mn-lt"/>
              </a:rPr>
              <a:t>i</a:t>
            </a:r>
            <a:r>
              <a:rPr lang="en-US" sz="2000" dirty="0">
                <a:latin typeface="Rockwell"/>
                <a:ea typeface="+mn-lt"/>
                <a:cs typeface="+mn-lt"/>
              </a:rPr>
              <a:t> </a:t>
            </a:r>
            <a:r>
              <a:rPr lang="en-US" sz="2000" dirty="0" err="1">
                <a:latin typeface="Rockwell"/>
                <a:ea typeface="+mn-lt"/>
                <a:cs typeface="+mn-lt"/>
              </a:rPr>
              <a:t>međunarodnih</a:t>
            </a:r>
            <a:r>
              <a:rPr lang="en-US" sz="2000" dirty="0">
                <a:latin typeface="Rockwell"/>
                <a:ea typeface="+mn-lt"/>
                <a:cs typeface="+mn-lt"/>
              </a:rPr>
              <a:t> </a:t>
            </a:r>
            <a:r>
              <a:rPr lang="en-US" sz="2000" dirty="0" err="1">
                <a:latin typeface="Rockwell"/>
                <a:ea typeface="+mn-lt"/>
                <a:cs typeface="+mn-lt"/>
              </a:rPr>
              <a:t>baza</a:t>
            </a:r>
            <a:r>
              <a:rPr lang="en-US" sz="2000" dirty="0">
                <a:latin typeface="Rockwell"/>
                <a:ea typeface="+mn-lt"/>
                <a:cs typeface="+mn-lt"/>
              </a:rPr>
              <a:t> </a:t>
            </a:r>
            <a:r>
              <a:rPr lang="en-US" sz="2000" dirty="0" err="1">
                <a:latin typeface="Rockwell"/>
                <a:ea typeface="+mn-lt"/>
                <a:cs typeface="+mn-lt"/>
              </a:rPr>
              <a:t>podataka</a:t>
            </a:r>
            <a:r>
              <a:rPr lang="en-US" sz="2000" dirty="0">
                <a:latin typeface="Rockwell"/>
                <a:ea typeface="+mn-lt"/>
                <a:cs typeface="+mn-lt"/>
              </a:rPr>
              <a:t> koji </a:t>
            </a:r>
            <a:r>
              <a:rPr lang="en-US" sz="2000" dirty="0" err="1">
                <a:latin typeface="Rockwell"/>
                <a:ea typeface="+mn-lt"/>
                <a:cs typeface="+mn-lt"/>
              </a:rPr>
              <a:t>čine</a:t>
            </a:r>
            <a:r>
              <a:rPr lang="en-US" sz="2000" dirty="0">
                <a:latin typeface="Rockwell"/>
                <a:ea typeface="+mn-lt"/>
                <a:cs typeface="+mn-lt"/>
              </a:rPr>
              <a:t> </a:t>
            </a:r>
            <a:r>
              <a:rPr lang="en-US" sz="2000" dirty="0" err="1">
                <a:latin typeface="Rockwell"/>
                <a:ea typeface="+mn-lt"/>
                <a:cs typeface="+mn-lt"/>
              </a:rPr>
              <a:t>stanje</a:t>
            </a:r>
            <a:r>
              <a:rPr lang="en-US" sz="2000" dirty="0">
                <a:latin typeface="Rockwell"/>
                <a:ea typeface="+mn-lt"/>
                <a:cs typeface="+mn-lt"/>
              </a:rPr>
              <a:t> </a:t>
            </a:r>
            <a:r>
              <a:rPr lang="en-US" sz="2000" dirty="0" err="1">
                <a:latin typeface="Rockwell"/>
                <a:ea typeface="+mn-lt"/>
                <a:cs typeface="+mn-lt"/>
              </a:rPr>
              <a:t>tehnike</a:t>
            </a:r>
            <a:r>
              <a:rPr lang="en-US" sz="2000" dirty="0">
                <a:latin typeface="Rockwell"/>
                <a:ea typeface="+mn-lt"/>
                <a:cs typeface="+mn-lt"/>
              </a:rPr>
              <a:t> koji </a:t>
            </a:r>
            <a:r>
              <a:rPr lang="en-US" sz="2000" dirty="0" err="1">
                <a:latin typeface="Rockwell"/>
                <a:ea typeface="+mn-lt"/>
                <a:cs typeface="+mn-lt"/>
              </a:rPr>
              <a:t>Zavod</a:t>
            </a:r>
            <a:r>
              <a:rPr lang="en-US" sz="2000" dirty="0">
                <a:latin typeface="Rockwell"/>
                <a:ea typeface="+mn-lt"/>
                <a:cs typeface="+mn-lt"/>
              </a:rPr>
              <a:t> </a:t>
            </a:r>
            <a:r>
              <a:rPr lang="en-US" sz="2000" dirty="0" err="1">
                <a:latin typeface="Rockwell"/>
                <a:ea typeface="+mn-lt"/>
                <a:cs typeface="+mn-lt"/>
              </a:rPr>
              <a:t>dostavlja</a:t>
            </a:r>
            <a:r>
              <a:rPr lang="en-US" sz="2000" dirty="0">
                <a:latin typeface="Rockwell"/>
                <a:ea typeface="+mn-lt"/>
                <a:cs typeface="+mn-lt"/>
              </a:rPr>
              <a:t> </a:t>
            </a:r>
            <a:r>
              <a:rPr lang="en-US" sz="2000" dirty="0" err="1">
                <a:latin typeface="Rockwell"/>
                <a:ea typeface="+mn-lt"/>
                <a:cs typeface="+mn-lt"/>
              </a:rPr>
              <a:t>podnosiocu</a:t>
            </a:r>
            <a:r>
              <a:rPr lang="en-US" sz="2000" dirty="0">
                <a:latin typeface="Rockwell"/>
                <a:ea typeface="+mn-lt"/>
                <a:cs typeface="+mn-lt"/>
              </a:rPr>
              <a:t> </a:t>
            </a:r>
            <a:r>
              <a:rPr lang="en-US" sz="2000" dirty="0" err="1">
                <a:latin typeface="Rockwell"/>
                <a:ea typeface="+mn-lt"/>
                <a:cs typeface="+mn-lt"/>
              </a:rPr>
              <a:t>prijave</a:t>
            </a:r>
            <a:r>
              <a:rPr lang="en-US" sz="2000" dirty="0">
                <a:latin typeface="Rockwell"/>
                <a:ea typeface="+mn-lt"/>
                <a:cs typeface="+mn-lt"/>
              </a:rPr>
              <a:t> </a:t>
            </a:r>
            <a:r>
              <a:rPr lang="en-US" sz="2000" dirty="0" err="1">
                <a:latin typeface="Rockwell"/>
                <a:ea typeface="+mn-lt"/>
                <a:cs typeface="+mn-lt"/>
              </a:rPr>
              <a:t>patenta</a:t>
            </a:r>
            <a:r>
              <a:rPr lang="en-US" sz="2000" dirty="0">
                <a:latin typeface="Rockwell"/>
                <a:ea typeface="+mn-lt"/>
                <a:cs typeface="+mn-lt"/>
              </a:rPr>
              <a:t> </a:t>
            </a:r>
            <a:r>
              <a:rPr lang="en-US" sz="2000" dirty="0" err="1">
                <a:latin typeface="Rockwell"/>
                <a:ea typeface="+mn-lt"/>
                <a:cs typeface="+mn-lt"/>
              </a:rPr>
              <a:t>posle</a:t>
            </a:r>
            <a:r>
              <a:rPr lang="en-US" sz="2000" dirty="0">
                <a:latin typeface="Rockwell"/>
                <a:ea typeface="+mn-lt"/>
                <a:cs typeface="+mn-lt"/>
              </a:rPr>
              <a:t> </a:t>
            </a:r>
            <a:r>
              <a:rPr lang="en-US" sz="2000" dirty="0" err="1">
                <a:latin typeface="Rockwell"/>
                <a:ea typeface="+mn-lt"/>
                <a:cs typeface="+mn-lt"/>
              </a:rPr>
              <a:t>podnošenja</a:t>
            </a:r>
            <a:r>
              <a:rPr lang="en-US" sz="2000" dirty="0">
                <a:latin typeface="Rockwell"/>
                <a:ea typeface="+mn-lt"/>
                <a:cs typeface="+mn-lt"/>
              </a:rPr>
              <a:t> </a:t>
            </a:r>
            <a:r>
              <a:rPr lang="en-US" sz="2000" dirty="0" err="1">
                <a:latin typeface="Rockwell"/>
                <a:ea typeface="+mn-lt"/>
                <a:cs typeface="+mn-lt"/>
              </a:rPr>
              <a:t>zahteva</a:t>
            </a:r>
            <a:r>
              <a:rPr lang="en-US" sz="2000" dirty="0">
                <a:latin typeface="Rockwell"/>
                <a:ea typeface="+mn-lt"/>
                <a:cs typeface="+mn-lt"/>
              </a:rPr>
              <a:t> za </a:t>
            </a:r>
            <a:r>
              <a:rPr lang="en-US" sz="2000" dirty="0" err="1">
                <a:latin typeface="Rockwell"/>
                <a:ea typeface="+mn-lt"/>
                <a:cs typeface="+mn-lt"/>
              </a:rPr>
              <a:t>izradu</a:t>
            </a:r>
            <a:r>
              <a:rPr lang="en-US" sz="2000" dirty="0">
                <a:latin typeface="Rockwell"/>
                <a:ea typeface="+mn-lt"/>
                <a:cs typeface="+mn-lt"/>
              </a:rPr>
              <a:t> </a:t>
            </a:r>
            <a:r>
              <a:rPr lang="en-US" sz="2000" dirty="0" err="1">
                <a:latin typeface="Rockwell"/>
                <a:ea typeface="+mn-lt"/>
                <a:cs typeface="+mn-lt"/>
              </a:rPr>
              <a:t>izveštaja</a:t>
            </a:r>
            <a:r>
              <a:rPr lang="en-US" sz="2000" dirty="0">
                <a:latin typeface="Rockwell"/>
                <a:ea typeface="+mn-lt"/>
                <a:cs typeface="+mn-lt"/>
              </a:rPr>
              <a:t> o </a:t>
            </a:r>
            <a:r>
              <a:rPr lang="en-US" sz="2000" dirty="0" err="1">
                <a:latin typeface="Rockwell"/>
                <a:ea typeface="+mn-lt"/>
                <a:cs typeface="+mn-lt"/>
              </a:rPr>
              <a:t>pretraživanju</a:t>
            </a:r>
            <a:r>
              <a:rPr lang="en-US" sz="2000" dirty="0">
                <a:latin typeface="Rockwell"/>
                <a:ea typeface="+mn-lt"/>
                <a:cs typeface="+mn-lt"/>
              </a:rPr>
              <a:t> </a:t>
            </a:r>
            <a:r>
              <a:rPr lang="en-US" sz="2000" dirty="0" err="1">
                <a:latin typeface="Rockwell"/>
                <a:ea typeface="+mn-lt"/>
                <a:cs typeface="+mn-lt"/>
              </a:rPr>
              <a:t>i</a:t>
            </a:r>
            <a:r>
              <a:rPr lang="en-US" sz="2000" dirty="0">
                <a:latin typeface="Rockwell"/>
                <a:ea typeface="+mn-lt"/>
                <a:cs typeface="+mn-lt"/>
              </a:rPr>
              <a:t> </a:t>
            </a:r>
            <a:r>
              <a:rPr lang="en-US" sz="2000" dirty="0" err="1">
                <a:latin typeface="Rockwell"/>
                <a:ea typeface="+mn-lt"/>
                <a:cs typeface="+mn-lt"/>
              </a:rPr>
              <a:t>uplate</a:t>
            </a:r>
            <a:r>
              <a:rPr lang="en-US" sz="2000" dirty="0">
                <a:latin typeface="Rockwell"/>
                <a:ea typeface="+mn-lt"/>
                <a:cs typeface="+mn-lt"/>
              </a:rPr>
              <a:t> </a:t>
            </a:r>
            <a:r>
              <a:rPr lang="en-US" sz="2000" dirty="0" err="1">
                <a:latin typeface="Rockwell"/>
                <a:ea typeface="+mn-lt"/>
                <a:cs typeface="+mn-lt"/>
              </a:rPr>
              <a:t>odgovarajuće</a:t>
            </a:r>
            <a:r>
              <a:rPr lang="en-US" sz="2000" dirty="0">
                <a:latin typeface="Rockwell"/>
                <a:ea typeface="+mn-lt"/>
                <a:cs typeface="+mn-lt"/>
              </a:rPr>
              <a:t> </a:t>
            </a:r>
            <a:r>
              <a:rPr lang="en-US" sz="2000" dirty="0" err="1">
                <a:latin typeface="Rockwell"/>
                <a:ea typeface="+mn-lt"/>
                <a:cs typeface="+mn-lt"/>
              </a:rPr>
              <a:t>takse</a:t>
            </a:r>
            <a:endParaRPr lang="en-US" sz="2000" dirty="0">
              <a:latin typeface="Rockwell"/>
              <a:ea typeface="+mn-lt"/>
              <a:cs typeface="+mn-lt"/>
            </a:endParaRPr>
          </a:p>
          <a:p>
            <a:pPr algn="just"/>
            <a:r>
              <a:rPr lang="en-US" sz="2000" dirty="0">
                <a:latin typeface="Rockwell"/>
                <a:cs typeface="Times New Roman"/>
              </a:rPr>
              <a:t>-od </a:t>
            </a:r>
            <a:r>
              <a:rPr lang="en-US" sz="2000" dirty="0" err="1">
                <a:latin typeface="Rockwell"/>
                <a:cs typeface="Times New Roman"/>
              </a:rPr>
              <a:t>ovog</a:t>
            </a:r>
            <a:r>
              <a:rPr lang="en-US" sz="2000" dirty="0">
                <a:latin typeface="Rockwell"/>
                <a:cs typeface="Times New Roman"/>
              </a:rPr>
              <a:t> </a:t>
            </a:r>
            <a:r>
              <a:rPr lang="en-US" sz="2000" dirty="0" err="1">
                <a:latin typeface="Rockwell"/>
                <a:cs typeface="Times New Roman"/>
              </a:rPr>
              <a:t>izveštaja</a:t>
            </a:r>
            <a:r>
              <a:rPr lang="en-US" sz="2000" dirty="0">
                <a:latin typeface="Rockwell"/>
                <a:cs typeface="Times New Roman"/>
              </a:rPr>
              <a:t> </a:t>
            </a:r>
            <a:r>
              <a:rPr lang="en-US" sz="2000" dirty="0" err="1">
                <a:latin typeface="Rockwell"/>
                <a:cs typeface="Times New Roman"/>
              </a:rPr>
              <a:t>zavisi</a:t>
            </a:r>
            <a:r>
              <a:rPr lang="en-US" sz="2000" dirty="0">
                <a:latin typeface="Rockwell"/>
                <a:cs typeface="Times New Roman"/>
              </a:rPr>
              <a:t> </a:t>
            </a:r>
            <a:r>
              <a:rPr lang="en-US" sz="2000" dirty="0" err="1">
                <a:latin typeface="Rockwell"/>
                <a:cs typeface="Times New Roman"/>
              </a:rPr>
              <a:t>mogućnost</a:t>
            </a:r>
            <a:r>
              <a:rPr lang="en-US" sz="2000" dirty="0">
                <a:latin typeface="Rockwell"/>
                <a:cs typeface="Times New Roman"/>
              </a:rPr>
              <a:t> </a:t>
            </a:r>
            <a:r>
              <a:rPr lang="en-US" sz="2000" dirty="0" err="1">
                <a:latin typeface="Rockwell"/>
                <a:cs typeface="Times New Roman"/>
              </a:rPr>
              <a:t>patentiranja</a:t>
            </a:r>
            <a:r>
              <a:rPr lang="en-US" sz="2000" dirty="0">
                <a:latin typeface="Rockwell"/>
                <a:cs typeface="Times New Roman"/>
              </a:rPr>
              <a:t> u </a:t>
            </a:r>
            <a:r>
              <a:rPr lang="en-US" sz="2000" dirty="0" err="1">
                <a:latin typeface="Rockwell"/>
                <a:cs typeface="Times New Roman"/>
              </a:rPr>
              <a:t>inostranstvu</a:t>
            </a:r>
            <a:r>
              <a:rPr lang="en-US" sz="2000" dirty="0">
                <a:latin typeface="Rockwell"/>
                <a:cs typeface="Times New Roman"/>
              </a:rPr>
              <a:t> </a:t>
            </a:r>
            <a:endParaRPr lang="en-US" dirty="0">
              <a:latin typeface="Rockwell"/>
              <a:cs typeface="Times New Roman"/>
            </a:endParaRPr>
          </a:p>
        </p:txBody>
      </p:sp>
      <p:sp>
        <p:nvSpPr>
          <p:cNvPr id="7" name="TextBox 6">
            <a:extLst>
              <a:ext uri="{FF2B5EF4-FFF2-40B4-BE49-F238E27FC236}">
                <a16:creationId xmlns:a16="http://schemas.microsoft.com/office/drawing/2014/main" id="{DA399916-122A-4AF2-ABDC-55320A1BB4D1}"/>
              </a:ext>
            </a:extLst>
          </p:cNvPr>
          <p:cNvSpPr txBox="1"/>
          <p:nvPr/>
        </p:nvSpPr>
        <p:spPr>
          <a:xfrm>
            <a:off x="807604" y="599787"/>
            <a:ext cx="139238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800"/>
              <a:t>4</a:t>
            </a:r>
          </a:p>
        </p:txBody>
      </p:sp>
      <p:sp>
        <p:nvSpPr>
          <p:cNvPr id="12" name="Arrow: Down 11">
            <a:extLst>
              <a:ext uri="{FF2B5EF4-FFF2-40B4-BE49-F238E27FC236}">
                <a16:creationId xmlns:a16="http://schemas.microsoft.com/office/drawing/2014/main" id="{06553633-9DCC-4032-B58D-06E61E9DA8B2}"/>
              </a:ext>
            </a:extLst>
          </p:cNvPr>
          <p:cNvSpPr/>
          <p:nvPr/>
        </p:nvSpPr>
        <p:spPr>
          <a:xfrm>
            <a:off x="2199547" y="4942931"/>
            <a:ext cx="484909" cy="190499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2" name="Arrow: Down 1">
            <a:extLst>
              <a:ext uri="{FF2B5EF4-FFF2-40B4-BE49-F238E27FC236}">
                <a16:creationId xmlns:a16="http://schemas.microsoft.com/office/drawing/2014/main" id="{78DA9B3F-ACDF-4F77-939C-7DF602CE5D45}"/>
              </a:ext>
            </a:extLst>
          </p:cNvPr>
          <p:cNvSpPr/>
          <p:nvPr/>
        </p:nvSpPr>
        <p:spPr>
          <a:xfrm>
            <a:off x="2201856" y="3786"/>
            <a:ext cx="484909" cy="124690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920482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2" grpId="0" animBg="1"/>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9273E37-4F77-4864-92B2-493474419C55}"/>
              </a:ext>
            </a:extLst>
          </p:cNvPr>
          <p:cNvSpPr/>
          <p:nvPr/>
        </p:nvSpPr>
        <p:spPr>
          <a:xfrm>
            <a:off x="1059584" y="1244312"/>
            <a:ext cx="9571180" cy="36945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b="1" dirty="0" err="1"/>
              <a:t>Rešenje</a:t>
            </a:r>
            <a:endParaRPr lang="en-US" sz="3200" b="1" dirty="0"/>
          </a:p>
          <a:p>
            <a:pPr algn="just"/>
            <a:r>
              <a:rPr lang="en-US" sz="2000" dirty="0"/>
              <a:t>-</a:t>
            </a:r>
            <a:r>
              <a:rPr lang="en-US" sz="2000" dirty="0" err="1"/>
              <a:t>Rešenje</a:t>
            </a:r>
            <a:r>
              <a:rPr lang="en-US" sz="2000" dirty="0"/>
              <a:t> o </a:t>
            </a:r>
            <a:r>
              <a:rPr lang="en-US" sz="2000" dirty="0" err="1"/>
              <a:t>priznanju</a:t>
            </a:r>
            <a:r>
              <a:rPr lang="en-US" sz="2000" dirty="0"/>
              <a:t> </a:t>
            </a:r>
            <a:r>
              <a:rPr lang="en-US" sz="2000" dirty="0" err="1"/>
              <a:t>patenta</a:t>
            </a:r>
            <a:r>
              <a:rPr lang="en-US" sz="2000" dirty="0"/>
              <a:t> </a:t>
            </a:r>
            <a:r>
              <a:rPr lang="en-US" sz="2000" dirty="0" err="1"/>
              <a:t>donosi</a:t>
            </a:r>
            <a:r>
              <a:rPr lang="en-US" sz="2000" dirty="0"/>
              <a:t> se </a:t>
            </a:r>
            <a:r>
              <a:rPr lang="en-US" sz="2000" dirty="0" err="1"/>
              <a:t>ako</a:t>
            </a:r>
            <a:r>
              <a:rPr lang="en-US" sz="2000" dirty="0"/>
              <a:t> </a:t>
            </a:r>
            <a:r>
              <a:rPr lang="en-US" sz="2000" dirty="0" err="1"/>
              <a:t>su</a:t>
            </a:r>
            <a:r>
              <a:rPr lang="en-US" sz="2000" dirty="0"/>
              <a:t> </a:t>
            </a:r>
            <a:r>
              <a:rPr lang="en-US" sz="2000" dirty="0" err="1"/>
              <a:t>ispunjeni</a:t>
            </a:r>
            <a:r>
              <a:rPr lang="en-US" sz="2000" dirty="0"/>
              <a:t> </a:t>
            </a:r>
            <a:r>
              <a:rPr lang="en-US" sz="2000" dirty="0" err="1"/>
              <a:t>svi</a:t>
            </a:r>
            <a:r>
              <a:rPr lang="en-US" sz="2000" dirty="0"/>
              <a:t> </a:t>
            </a:r>
            <a:r>
              <a:rPr lang="en-US" sz="2000" dirty="0" err="1"/>
              <a:t>uslovi</a:t>
            </a:r>
            <a:r>
              <a:rPr lang="en-US" sz="2000" dirty="0"/>
              <a:t> za </a:t>
            </a:r>
            <a:r>
              <a:rPr lang="en-US" sz="2000" dirty="0" err="1"/>
              <a:t>priznanje</a:t>
            </a:r>
            <a:r>
              <a:rPr lang="en-US" sz="2000" dirty="0"/>
              <a:t> </a:t>
            </a:r>
            <a:r>
              <a:rPr lang="en-US" sz="2000" dirty="0" err="1"/>
              <a:t>patenata</a:t>
            </a:r>
            <a:r>
              <a:rPr lang="en-US" sz="2000" dirty="0"/>
              <a:t> </a:t>
            </a:r>
            <a:r>
              <a:rPr lang="en-US" sz="2000" dirty="0" err="1"/>
              <a:t>sa</a:t>
            </a:r>
            <a:r>
              <a:rPr lang="en-US" sz="2000" dirty="0"/>
              <a:t> </a:t>
            </a:r>
            <a:r>
              <a:rPr lang="en-US" sz="2000" dirty="0" err="1"/>
              <a:t>kojima</a:t>
            </a:r>
            <a:r>
              <a:rPr lang="en-US" sz="2000" dirty="0"/>
              <a:t> </a:t>
            </a:r>
            <a:r>
              <a:rPr lang="en-US" sz="2000" dirty="0" err="1"/>
              <a:t>podnosilac</a:t>
            </a:r>
            <a:r>
              <a:rPr lang="en-US" sz="2000" dirty="0"/>
              <a:t> </a:t>
            </a:r>
            <a:r>
              <a:rPr lang="en-US" sz="2000" dirty="0" err="1"/>
              <a:t>treba</a:t>
            </a:r>
            <a:r>
              <a:rPr lang="en-US" sz="2000" dirty="0"/>
              <a:t> da se </a:t>
            </a:r>
            <a:r>
              <a:rPr lang="en-US" sz="2000" dirty="0" err="1"/>
              <a:t>saglasi</a:t>
            </a:r>
            <a:r>
              <a:rPr lang="en-US" sz="2000" dirty="0"/>
              <a:t> u </a:t>
            </a:r>
            <a:r>
              <a:rPr lang="en-US" sz="2000" dirty="0" err="1"/>
              <a:t>roku</a:t>
            </a:r>
            <a:r>
              <a:rPr lang="en-US" sz="2000" dirty="0"/>
              <a:t> od 30 dana.</a:t>
            </a:r>
            <a:endParaRPr lang="en-US" dirty="0"/>
          </a:p>
          <a:p>
            <a:pPr algn="just"/>
            <a:r>
              <a:rPr lang="en-US" sz="2000" dirty="0"/>
              <a:t>-</a:t>
            </a:r>
            <a:r>
              <a:rPr lang="en-US" sz="2000" dirty="0" err="1"/>
              <a:t>Rešenje</a:t>
            </a:r>
            <a:r>
              <a:rPr lang="en-US" sz="2000" dirty="0"/>
              <a:t> se </a:t>
            </a:r>
            <a:r>
              <a:rPr lang="en-US" sz="2000" dirty="0" err="1"/>
              <a:t>donosi</a:t>
            </a:r>
            <a:r>
              <a:rPr lang="en-US" sz="2000" dirty="0"/>
              <a:t> I </a:t>
            </a:r>
            <a:r>
              <a:rPr lang="en-US" sz="2000" dirty="0" err="1"/>
              <a:t>ako</a:t>
            </a:r>
            <a:r>
              <a:rPr lang="en-US" sz="2000" dirty="0"/>
              <a:t> </a:t>
            </a:r>
            <a:r>
              <a:rPr lang="en-US" sz="2000" dirty="0" err="1"/>
              <a:t>su</a:t>
            </a:r>
            <a:r>
              <a:rPr lang="en-US" sz="2000" dirty="0"/>
              <a:t> </a:t>
            </a:r>
            <a:r>
              <a:rPr lang="en-US" sz="2000" dirty="0" err="1"/>
              <a:t>dostavljeni</a:t>
            </a:r>
            <a:r>
              <a:rPr lang="en-US" sz="2000" dirty="0"/>
              <a:t> </a:t>
            </a:r>
            <a:r>
              <a:rPr lang="en-US" sz="2000" dirty="0" err="1"/>
              <a:t>dokazi</a:t>
            </a:r>
            <a:r>
              <a:rPr lang="en-US" sz="2000" dirty="0"/>
              <a:t> o </a:t>
            </a:r>
            <a:r>
              <a:rPr lang="en-US" sz="2000" dirty="0" err="1"/>
              <a:t>uplatama</a:t>
            </a:r>
            <a:r>
              <a:rPr lang="en-US" sz="2000" dirty="0"/>
              <a:t> </a:t>
            </a:r>
            <a:r>
              <a:rPr lang="en-US" sz="2000" dirty="0" err="1"/>
              <a:t>takse</a:t>
            </a:r>
            <a:r>
              <a:rPr lang="en-US" sz="2000" dirty="0"/>
              <a:t> za </a:t>
            </a:r>
            <a:r>
              <a:rPr lang="en-US" sz="2000" dirty="0" err="1"/>
              <a:t>ispravu</a:t>
            </a:r>
            <a:r>
              <a:rPr lang="en-US" sz="2000" dirty="0"/>
              <a:t> o </a:t>
            </a:r>
            <a:r>
              <a:rPr lang="en-US" sz="2000" dirty="0" err="1"/>
              <a:t>priznatom</a:t>
            </a:r>
            <a:r>
              <a:rPr lang="en-US" sz="2000" dirty="0"/>
              <a:t> </a:t>
            </a:r>
            <a:r>
              <a:rPr lang="en-US" sz="2000" dirty="0" err="1"/>
              <a:t>pravu</a:t>
            </a:r>
            <a:endParaRPr lang="en-US" sz="2000" dirty="0"/>
          </a:p>
          <a:p>
            <a:pPr algn="just"/>
            <a:r>
              <a:rPr lang="en-US" sz="2000" dirty="0"/>
              <a:t>-</a:t>
            </a:r>
            <a:r>
              <a:rPr lang="en-US" sz="2000" dirty="0" err="1"/>
              <a:t>Propisani</a:t>
            </a:r>
            <a:r>
              <a:rPr lang="en-US" sz="2000" dirty="0"/>
              <a:t> </a:t>
            </a:r>
            <a:r>
              <a:rPr lang="en-US" sz="2000" dirty="0" err="1"/>
              <a:t>podaci</a:t>
            </a:r>
            <a:r>
              <a:rPr lang="en-US" sz="2000" dirty="0"/>
              <a:t> o </a:t>
            </a:r>
            <a:r>
              <a:rPr lang="en-US" sz="2000" dirty="0" err="1"/>
              <a:t>priznatom</a:t>
            </a:r>
            <a:r>
              <a:rPr lang="en-US" sz="2000" dirty="0"/>
              <a:t> </a:t>
            </a:r>
            <a:r>
              <a:rPr lang="en-US" sz="2000" dirty="0" err="1"/>
              <a:t>pravu</a:t>
            </a:r>
            <a:r>
              <a:rPr lang="en-US" sz="2000" dirty="0"/>
              <a:t> </a:t>
            </a:r>
            <a:r>
              <a:rPr lang="en-US" sz="2000" dirty="0" err="1"/>
              <a:t>upisuju</a:t>
            </a:r>
            <a:r>
              <a:rPr lang="en-US" sz="2000" dirty="0"/>
              <a:t> se u </a:t>
            </a:r>
            <a:r>
              <a:rPr lang="en-US" sz="2000" dirty="0" err="1"/>
              <a:t>odgovarajući</a:t>
            </a:r>
            <a:r>
              <a:rPr lang="en-US" sz="2000" dirty="0"/>
              <a:t> </a:t>
            </a:r>
            <a:r>
              <a:rPr lang="en-US" sz="2000" dirty="0" err="1"/>
              <a:t>registar</a:t>
            </a:r>
            <a:endParaRPr lang="en-US" sz="2000" dirty="0"/>
          </a:p>
          <a:p>
            <a:pPr algn="just"/>
            <a:r>
              <a:rPr lang="en-US" sz="2000" dirty="0"/>
              <a:t>-</a:t>
            </a:r>
            <a:r>
              <a:rPr lang="en-US" sz="2000" dirty="0" err="1"/>
              <a:t>Nosiocu</a:t>
            </a:r>
            <a:r>
              <a:rPr lang="en-US" sz="2000" dirty="0"/>
              <a:t> </a:t>
            </a:r>
            <a:r>
              <a:rPr lang="en-US" sz="2000" dirty="0" err="1"/>
              <a:t>patenta</a:t>
            </a:r>
            <a:r>
              <a:rPr lang="en-US" sz="2000" dirty="0"/>
              <a:t> </a:t>
            </a:r>
            <a:r>
              <a:rPr lang="en-US" sz="2000" dirty="0" err="1"/>
              <a:t>izdaje</a:t>
            </a:r>
            <a:r>
              <a:rPr lang="en-US" sz="2000" dirty="0"/>
              <a:t> se </a:t>
            </a:r>
            <a:r>
              <a:rPr lang="en-US" sz="2000" dirty="0" err="1"/>
              <a:t>isprava</a:t>
            </a:r>
            <a:r>
              <a:rPr lang="en-US" sz="2000" dirty="0"/>
              <a:t> o </a:t>
            </a:r>
            <a:r>
              <a:rPr lang="en-US" sz="2000" dirty="0" err="1"/>
              <a:t>priznatom</a:t>
            </a:r>
            <a:r>
              <a:rPr lang="en-US" sz="2000" dirty="0"/>
              <a:t> </a:t>
            </a:r>
            <a:r>
              <a:rPr lang="en-US" sz="2000" dirty="0" err="1"/>
              <a:t>pravu</a:t>
            </a:r>
            <a:endParaRPr lang="en-US" sz="2000" dirty="0"/>
          </a:p>
          <a:p>
            <a:pPr algn="just"/>
            <a:r>
              <a:rPr lang="en-US" sz="2000" dirty="0"/>
              <a:t>-</a:t>
            </a:r>
            <a:r>
              <a:rPr lang="en-US" sz="2000" dirty="0" err="1"/>
              <a:t>Priznato</a:t>
            </a:r>
            <a:r>
              <a:rPr lang="en-US" sz="2000" dirty="0"/>
              <a:t> </a:t>
            </a:r>
            <a:r>
              <a:rPr lang="en-US" sz="2000" dirty="0" err="1"/>
              <a:t>pravo</a:t>
            </a:r>
            <a:r>
              <a:rPr lang="en-US" sz="2000" dirty="0"/>
              <a:t> </a:t>
            </a:r>
            <a:r>
              <a:rPr lang="en-US" sz="2000" dirty="0" err="1"/>
              <a:t>objavljuje</a:t>
            </a:r>
            <a:r>
              <a:rPr lang="en-US" sz="2000" dirty="0"/>
              <a:t> se u </a:t>
            </a:r>
            <a:r>
              <a:rPr lang="en-US" sz="2000" dirty="0" err="1"/>
              <a:t>službenom</a:t>
            </a:r>
            <a:r>
              <a:rPr lang="en-US" sz="2000" dirty="0"/>
              <a:t> </a:t>
            </a:r>
            <a:r>
              <a:rPr lang="en-US" sz="2000" dirty="0" err="1"/>
              <a:t>glasilu</a:t>
            </a:r>
            <a:endParaRPr lang="en-US" sz="2000" dirty="0"/>
          </a:p>
        </p:txBody>
      </p:sp>
      <p:sp>
        <p:nvSpPr>
          <p:cNvPr id="7" name="TextBox 6">
            <a:extLst>
              <a:ext uri="{FF2B5EF4-FFF2-40B4-BE49-F238E27FC236}">
                <a16:creationId xmlns:a16="http://schemas.microsoft.com/office/drawing/2014/main" id="{DA399916-122A-4AF2-ABDC-55320A1BB4D1}"/>
              </a:ext>
            </a:extLst>
          </p:cNvPr>
          <p:cNvSpPr txBox="1"/>
          <p:nvPr/>
        </p:nvSpPr>
        <p:spPr>
          <a:xfrm>
            <a:off x="807604" y="599787"/>
            <a:ext cx="139238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800"/>
              <a:t>5</a:t>
            </a:r>
          </a:p>
        </p:txBody>
      </p:sp>
      <p:sp>
        <p:nvSpPr>
          <p:cNvPr id="12" name="Arrow: Down 11">
            <a:extLst>
              <a:ext uri="{FF2B5EF4-FFF2-40B4-BE49-F238E27FC236}">
                <a16:creationId xmlns:a16="http://schemas.microsoft.com/office/drawing/2014/main" id="{06553633-9DCC-4032-B58D-06E61E9DA8B2}"/>
              </a:ext>
            </a:extLst>
          </p:cNvPr>
          <p:cNvSpPr/>
          <p:nvPr/>
        </p:nvSpPr>
        <p:spPr>
          <a:xfrm>
            <a:off x="2199547" y="4942931"/>
            <a:ext cx="484909" cy="190499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2" name="Arrow: Down 1">
            <a:extLst>
              <a:ext uri="{FF2B5EF4-FFF2-40B4-BE49-F238E27FC236}">
                <a16:creationId xmlns:a16="http://schemas.microsoft.com/office/drawing/2014/main" id="{CE1D59C5-242D-40C2-B504-0780A800D5AA}"/>
              </a:ext>
            </a:extLst>
          </p:cNvPr>
          <p:cNvSpPr/>
          <p:nvPr/>
        </p:nvSpPr>
        <p:spPr>
          <a:xfrm>
            <a:off x="2201856" y="3786"/>
            <a:ext cx="484909" cy="124690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626943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2" grpId="0" animBg="1"/>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9273E37-4F77-4864-92B2-493474419C55}"/>
              </a:ext>
            </a:extLst>
          </p:cNvPr>
          <p:cNvSpPr/>
          <p:nvPr/>
        </p:nvSpPr>
        <p:spPr>
          <a:xfrm>
            <a:off x="1059584" y="1244312"/>
            <a:ext cx="9571180" cy="36945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b="1" dirty="0" err="1"/>
              <a:t>Dodatno</a:t>
            </a:r>
            <a:r>
              <a:rPr lang="en-US" sz="2000" b="1" dirty="0"/>
              <a:t> </a:t>
            </a:r>
            <a:r>
              <a:rPr lang="en-US" sz="2000" b="1" dirty="0" err="1"/>
              <a:t>ispitivanje</a:t>
            </a:r>
            <a:endParaRPr lang="en-US" sz="2000" b="1" dirty="0"/>
          </a:p>
          <a:p>
            <a:pPr algn="just"/>
            <a:r>
              <a:rPr lang="en-US" sz="2000" dirty="0"/>
              <a:t>-tri EPO </a:t>
            </a:r>
            <a:r>
              <a:rPr lang="en-US" sz="2000" dirty="0" err="1"/>
              <a:t>ispitivaca</a:t>
            </a:r>
            <a:r>
              <a:rPr lang="en-US" sz="2000" dirty="0"/>
              <a:t>, od </a:t>
            </a:r>
            <a:r>
              <a:rPr lang="en-US" sz="2000" dirty="0" err="1"/>
              <a:t>kojih</a:t>
            </a:r>
            <a:r>
              <a:rPr lang="en-US" sz="2000" dirty="0"/>
              <a:t> je </a:t>
            </a:r>
            <a:r>
              <a:rPr lang="en-US" sz="2000" dirty="0" err="1"/>
              <a:t>jedan</a:t>
            </a:r>
            <a:r>
              <a:rPr lang="en-US" sz="2000" dirty="0"/>
              <a:t> u </a:t>
            </a:r>
            <a:r>
              <a:rPr lang="en-US" sz="2000" dirty="0" err="1"/>
              <a:t>kontaktu</a:t>
            </a:r>
            <a:r>
              <a:rPr lang="en-US" sz="2000" dirty="0"/>
              <a:t> </a:t>
            </a:r>
            <a:r>
              <a:rPr lang="en-US" sz="2000" dirty="0" err="1"/>
              <a:t>sa</a:t>
            </a:r>
            <a:r>
              <a:rPr lang="en-US" sz="2000" dirty="0"/>
              <a:t> </a:t>
            </a:r>
            <a:r>
              <a:rPr lang="en-US" sz="2000" dirty="0" err="1"/>
              <a:t>advokatom</a:t>
            </a:r>
            <a:r>
              <a:rPr lang="en-US" sz="2000" dirty="0"/>
              <a:t> </a:t>
            </a:r>
            <a:r>
              <a:rPr lang="en-US" sz="2000" dirty="0" err="1"/>
              <a:t>podnosioca</a:t>
            </a:r>
            <a:r>
              <a:rPr lang="en-US" sz="2000" dirty="0"/>
              <a:t> </a:t>
            </a:r>
            <a:r>
              <a:rPr lang="en-US" sz="2000" dirty="0" err="1"/>
              <a:t>prijave</a:t>
            </a:r>
            <a:endParaRPr lang="en-US" sz="2000" dirty="0"/>
          </a:p>
          <a:p>
            <a:pPr algn="just"/>
            <a:r>
              <a:rPr lang="en-US" sz="2000" dirty="0"/>
              <a:t>-</a:t>
            </a:r>
            <a:r>
              <a:rPr lang="en-US" sz="2000" dirty="0" err="1"/>
              <a:t>medjusobni</a:t>
            </a:r>
            <a:r>
              <a:rPr lang="en-US" sz="2000" dirty="0"/>
              <a:t> </a:t>
            </a:r>
            <a:r>
              <a:rPr lang="en-US" sz="2000" dirty="0" err="1"/>
              <a:t>razgovori</a:t>
            </a:r>
            <a:r>
              <a:rPr lang="en-US" sz="2000" dirty="0"/>
              <a:t> </a:t>
            </a:r>
            <a:r>
              <a:rPr lang="en-US" sz="2000" dirty="0" err="1"/>
              <a:t>izmedju</a:t>
            </a:r>
            <a:r>
              <a:rPr lang="en-US" sz="2000" dirty="0"/>
              <a:t> </a:t>
            </a:r>
            <a:r>
              <a:rPr lang="en-US" sz="2000" dirty="0" err="1"/>
              <a:t>njih</a:t>
            </a:r>
            <a:endParaRPr lang="en-US" sz="2000" dirty="0"/>
          </a:p>
          <a:p>
            <a:pPr algn="just"/>
            <a:r>
              <a:rPr lang="en-US" sz="2000" dirty="0"/>
              <a:t>-</a:t>
            </a:r>
            <a:r>
              <a:rPr lang="en-US" sz="2000" dirty="0" err="1"/>
              <a:t>bitno</a:t>
            </a:r>
            <a:r>
              <a:rPr lang="en-US" sz="2000" dirty="0"/>
              <a:t> </a:t>
            </a:r>
            <a:r>
              <a:rPr lang="en-US" sz="2000" dirty="0" err="1"/>
              <a:t>imati</a:t>
            </a:r>
            <a:r>
              <a:rPr lang="en-US" sz="2000" dirty="0"/>
              <a:t> </a:t>
            </a:r>
            <a:r>
              <a:rPr lang="en-US" sz="2000" dirty="0" err="1"/>
              <a:t>dobrog</a:t>
            </a:r>
            <a:r>
              <a:rPr lang="en-US" sz="2000" dirty="0"/>
              <a:t> </a:t>
            </a:r>
            <a:r>
              <a:rPr lang="en-US" sz="2000" dirty="0" err="1"/>
              <a:t>advokata</a:t>
            </a:r>
            <a:endParaRPr lang="en-US" sz="2000" dirty="0"/>
          </a:p>
        </p:txBody>
      </p:sp>
      <p:sp>
        <p:nvSpPr>
          <p:cNvPr id="7" name="TextBox 6">
            <a:extLst>
              <a:ext uri="{FF2B5EF4-FFF2-40B4-BE49-F238E27FC236}">
                <a16:creationId xmlns:a16="http://schemas.microsoft.com/office/drawing/2014/main" id="{DA399916-122A-4AF2-ABDC-55320A1BB4D1}"/>
              </a:ext>
            </a:extLst>
          </p:cNvPr>
          <p:cNvSpPr txBox="1"/>
          <p:nvPr/>
        </p:nvSpPr>
        <p:spPr>
          <a:xfrm>
            <a:off x="807604" y="599787"/>
            <a:ext cx="139238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800"/>
              <a:t>6</a:t>
            </a:r>
          </a:p>
        </p:txBody>
      </p:sp>
      <p:sp>
        <p:nvSpPr>
          <p:cNvPr id="12" name="Arrow: Down 11">
            <a:extLst>
              <a:ext uri="{FF2B5EF4-FFF2-40B4-BE49-F238E27FC236}">
                <a16:creationId xmlns:a16="http://schemas.microsoft.com/office/drawing/2014/main" id="{06553633-9DCC-4032-B58D-06E61E9DA8B2}"/>
              </a:ext>
            </a:extLst>
          </p:cNvPr>
          <p:cNvSpPr/>
          <p:nvPr/>
        </p:nvSpPr>
        <p:spPr>
          <a:xfrm>
            <a:off x="2199547" y="4942931"/>
            <a:ext cx="484909" cy="190499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2" name="Arrow: Down 1">
            <a:extLst>
              <a:ext uri="{FF2B5EF4-FFF2-40B4-BE49-F238E27FC236}">
                <a16:creationId xmlns:a16="http://schemas.microsoft.com/office/drawing/2014/main" id="{CE1D59C5-242D-40C2-B504-0780A800D5AA}"/>
              </a:ext>
            </a:extLst>
          </p:cNvPr>
          <p:cNvSpPr/>
          <p:nvPr/>
        </p:nvSpPr>
        <p:spPr>
          <a:xfrm>
            <a:off x="2201856" y="3786"/>
            <a:ext cx="484909" cy="124690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195904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2" grpId="0" animBg="1"/>
      <p:bldP spid="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9273E37-4F77-4864-92B2-493474419C55}"/>
              </a:ext>
            </a:extLst>
          </p:cNvPr>
          <p:cNvSpPr/>
          <p:nvPr/>
        </p:nvSpPr>
        <p:spPr>
          <a:xfrm>
            <a:off x="1075626" y="1244312"/>
            <a:ext cx="9571180" cy="36945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b="1" dirty="0" err="1"/>
              <a:t>Validacija</a:t>
            </a:r>
            <a:endParaRPr lang="en-US" sz="2000" b="1" dirty="0"/>
          </a:p>
          <a:p>
            <a:pPr algn="just"/>
            <a:r>
              <a:rPr lang="en-US" sz="2000" dirty="0"/>
              <a:t>-u </a:t>
            </a:r>
            <a:r>
              <a:rPr lang="en-US" sz="2000" dirty="0" err="1"/>
              <a:t>svakoj</a:t>
            </a:r>
            <a:r>
              <a:rPr lang="en-US" sz="2000" dirty="0"/>
              <a:t> </a:t>
            </a:r>
            <a:r>
              <a:rPr lang="en-US" sz="2000" dirty="0" err="1"/>
              <a:t>zemlji</a:t>
            </a:r>
            <a:r>
              <a:rPr lang="en-US" sz="2000" dirty="0"/>
              <a:t> </a:t>
            </a:r>
            <a:r>
              <a:rPr lang="en-US" sz="2000" dirty="0" err="1"/>
              <a:t>gde</a:t>
            </a:r>
            <a:r>
              <a:rPr lang="en-US" sz="2000" dirty="0"/>
              <a:t> </a:t>
            </a:r>
            <a:r>
              <a:rPr lang="en-US" sz="2000" dirty="0" err="1"/>
              <a:t>si</a:t>
            </a:r>
            <a:r>
              <a:rPr lang="en-US" sz="2000" dirty="0"/>
              <a:t> </a:t>
            </a:r>
            <a:r>
              <a:rPr lang="en-US" sz="2000" dirty="0" err="1"/>
              <a:t>trazio</a:t>
            </a:r>
            <a:r>
              <a:rPr lang="en-US" sz="2000" dirty="0"/>
              <a:t> patent mora se </a:t>
            </a:r>
            <a:r>
              <a:rPr lang="en-US" sz="2000" dirty="0" err="1"/>
              <a:t>validirati</a:t>
            </a:r>
            <a:r>
              <a:rPr lang="en-US" sz="2000" dirty="0"/>
              <a:t> u </a:t>
            </a:r>
            <a:r>
              <a:rPr lang="en-US" sz="2000" dirty="0" err="1"/>
              <a:t>odredjenom</a:t>
            </a:r>
            <a:r>
              <a:rPr lang="en-US" sz="2000" dirty="0"/>
              <a:t> </a:t>
            </a:r>
            <a:r>
              <a:rPr lang="en-US" sz="2000" dirty="0" err="1"/>
              <a:t>vremenskom</a:t>
            </a:r>
            <a:r>
              <a:rPr lang="en-US" sz="2000" dirty="0"/>
              <a:t> period</a:t>
            </a:r>
            <a:r>
              <a:rPr lang="sr-Latn-RS" sz="2000" dirty="0"/>
              <a:t>u</a:t>
            </a:r>
            <a:endParaRPr lang="en-US" sz="2000" dirty="0"/>
          </a:p>
          <a:p>
            <a:pPr algn="just"/>
            <a:r>
              <a:rPr lang="en-US" sz="2000" dirty="0"/>
              <a:t>-</a:t>
            </a:r>
            <a:r>
              <a:rPr lang="en-US" sz="2000" dirty="0" err="1"/>
              <a:t>ukoliko</a:t>
            </a:r>
            <a:r>
              <a:rPr lang="en-US" sz="2000" dirty="0"/>
              <a:t> ne u </a:t>
            </a:r>
            <a:r>
              <a:rPr lang="en-US" sz="2000" dirty="0" err="1"/>
              <a:t>toj</a:t>
            </a:r>
            <a:r>
              <a:rPr lang="en-US" sz="2000" dirty="0"/>
              <a:t> </a:t>
            </a:r>
            <a:r>
              <a:rPr lang="en-US" sz="2000" dirty="0" err="1"/>
              <a:t>drzavi</a:t>
            </a:r>
            <a:r>
              <a:rPr lang="en-US" sz="2000" dirty="0"/>
              <a:t> patent </a:t>
            </a:r>
            <a:r>
              <a:rPr lang="en-US" sz="2000" dirty="0" err="1"/>
              <a:t>moze</a:t>
            </a:r>
            <a:r>
              <a:rPr lang="en-US" sz="2000" dirty="0"/>
              <a:t> da ne </a:t>
            </a:r>
            <a:r>
              <a:rPr lang="en-US" sz="2000" dirty="0" err="1"/>
              <a:t>bude</a:t>
            </a:r>
            <a:r>
              <a:rPr lang="en-US" sz="2000" dirty="0"/>
              <a:t> </a:t>
            </a:r>
            <a:r>
              <a:rPr lang="en-US" sz="2000" dirty="0" err="1"/>
              <a:t>priznat</a:t>
            </a:r>
            <a:endParaRPr lang="en-US" sz="2000" dirty="0"/>
          </a:p>
        </p:txBody>
      </p:sp>
      <p:sp>
        <p:nvSpPr>
          <p:cNvPr id="7" name="TextBox 6">
            <a:extLst>
              <a:ext uri="{FF2B5EF4-FFF2-40B4-BE49-F238E27FC236}">
                <a16:creationId xmlns:a16="http://schemas.microsoft.com/office/drawing/2014/main" id="{DA399916-122A-4AF2-ABDC-55320A1BB4D1}"/>
              </a:ext>
            </a:extLst>
          </p:cNvPr>
          <p:cNvSpPr txBox="1"/>
          <p:nvPr/>
        </p:nvSpPr>
        <p:spPr>
          <a:xfrm>
            <a:off x="807604" y="599787"/>
            <a:ext cx="139238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800"/>
              <a:t>7</a:t>
            </a:r>
          </a:p>
        </p:txBody>
      </p:sp>
      <p:sp>
        <p:nvSpPr>
          <p:cNvPr id="12" name="Arrow: Down 11">
            <a:extLst>
              <a:ext uri="{FF2B5EF4-FFF2-40B4-BE49-F238E27FC236}">
                <a16:creationId xmlns:a16="http://schemas.microsoft.com/office/drawing/2014/main" id="{06553633-9DCC-4032-B58D-06E61E9DA8B2}"/>
              </a:ext>
            </a:extLst>
          </p:cNvPr>
          <p:cNvSpPr/>
          <p:nvPr/>
        </p:nvSpPr>
        <p:spPr>
          <a:xfrm>
            <a:off x="2199547" y="4942931"/>
            <a:ext cx="484909" cy="190499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2" name="Arrow: Down 1">
            <a:extLst>
              <a:ext uri="{FF2B5EF4-FFF2-40B4-BE49-F238E27FC236}">
                <a16:creationId xmlns:a16="http://schemas.microsoft.com/office/drawing/2014/main" id="{CE1D59C5-242D-40C2-B504-0780A800D5AA}"/>
              </a:ext>
            </a:extLst>
          </p:cNvPr>
          <p:cNvSpPr/>
          <p:nvPr/>
        </p:nvSpPr>
        <p:spPr>
          <a:xfrm>
            <a:off x="2201856" y="3786"/>
            <a:ext cx="484909" cy="124690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10306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2" grpId="0" animBg="1"/>
      <p:bldP spid="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9273E37-4F77-4864-92B2-493474419C55}"/>
              </a:ext>
            </a:extLst>
          </p:cNvPr>
          <p:cNvSpPr/>
          <p:nvPr/>
        </p:nvSpPr>
        <p:spPr>
          <a:xfrm>
            <a:off x="1014666" y="1268531"/>
            <a:ext cx="9571180" cy="36945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just"/>
            <a:r>
              <a:rPr lang="en-US" sz="2000" b="1" dirty="0" err="1"/>
              <a:t>Opozicija</a:t>
            </a:r>
            <a:endParaRPr lang="en-US" sz="2000" b="1" dirty="0"/>
          </a:p>
          <a:p>
            <a:pPr algn="just"/>
            <a:r>
              <a:rPr lang="en-US" sz="2000" dirty="0"/>
              <a:t>-</a:t>
            </a:r>
            <a:r>
              <a:rPr lang="en-US" sz="2000" dirty="0" err="1"/>
              <a:t>Najcesce</a:t>
            </a:r>
            <a:r>
              <a:rPr lang="en-US" sz="2000" dirty="0"/>
              <a:t> </a:t>
            </a:r>
            <a:r>
              <a:rPr lang="en-US" sz="2000" dirty="0" err="1"/>
              <a:t>trece</a:t>
            </a:r>
            <a:r>
              <a:rPr lang="en-US" sz="2000" dirty="0"/>
              <a:t> </a:t>
            </a:r>
            <a:r>
              <a:rPr lang="en-US" sz="2000" dirty="0" err="1"/>
              <a:t>partije</a:t>
            </a:r>
            <a:r>
              <a:rPr lang="en-US" sz="2000" dirty="0"/>
              <a:t>, </a:t>
            </a:r>
            <a:r>
              <a:rPr lang="en-US" sz="2000" dirty="0" err="1"/>
              <a:t>konkurenti</a:t>
            </a:r>
            <a:r>
              <a:rPr lang="en-US" sz="2000" dirty="0"/>
              <a:t> </a:t>
            </a:r>
            <a:r>
              <a:rPr lang="en-US" sz="2000" dirty="0" err="1"/>
              <a:t>aplikanta</a:t>
            </a:r>
            <a:endParaRPr lang="en-US" sz="2000" dirty="0"/>
          </a:p>
          <a:p>
            <a:pPr algn="just"/>
            <a:r>
              <a:rPr lang="en-US" sz="2000" dirty="0"/>
              <a:t>-9 </a:t>
            </a:r>
            <a:r>
              <a:rPr lang="en-US" sz="2000" dirty="0" err="1"/>
              <a:t>meseci</a:t>
            </a:r>
            <a:r>
              <a:rPr lang="en-US" sz="2000" dirty="0"/>
              <a:t> </a:t>
            </a:r>
            <a:r>
              <a:rPr lang="en-US" sz="2000" dirty="0" err="1"/>
              <a:t>nakon</a:t>
            </a:r>
            <a:r>
              <a:rPr lang="en-US" sz="2000" dirty="0"/>
              <a:t> </a:t>
            </a:r>
            <a:r>
              <a:rPr lang="en-US" sz="2000" dirty="0" err="1"/>
              <a:t>objave</a:t>
            </a:r>
            <a:r>
              <a:rPr lang="en-US" sz="2000" dirty="0"/>
              <a:t> u </a:t>
            </a:r>
            <a:r>
              <a:rPr lang="en-US" sz="2000" dirty="0" err="1"/>
              <a:t>Evropskom</a:t>
            </a:r>
            <a:r>
              <a:rPr lang="en-US" sz="2000" dirty="0"/>
              <a:t> </a:t>
            </a:r>
            <a:r>
              <a:rPr lang="en-US" sz="2000" dirty="0" err="1"/>
              <a:t>biltenu</a:t>
            </a:r>
            <a:r>
              <a:rPr lang="en-US" sz="2000" dirty="0"/>
              <a:t> </a:t>
            </a:r>
            <a:r>
              <a:rPr lang="en-US" sz="2000" dirty="0" err="1"/>
              <a:t>patenata</a:t>
            </a:r>
            <a:endParaRPr lang="en-US" sz="2000" dirty="0"/>
          </a:p>
          <a:p>
            <a:pPr algn="just"/>
            <a:r>
              <a:rPr lang="en-US" sz="2000" dirty="0"/>
              <a:t>-</a:t>
            </a:r>
            <a:r>
              <a:rPr lang="en-US" sz="2000" dirty="0" err="1"/>
              <a:t>najcesce</a:t>
            </a:r>
            <a:r>
              <a:rPr lang="en-US" sz="2000" dirty="0"/>
              <a:t> se </a:t>
            </a:r>
            <a:r>
              <a:rPr lang="en-US" sz="2000" dirty="0" err="1"/>
              <a:t>optuzuje</a:t>
            </a:r>
            <a:r>
              <a:rPr lang="en-US" sz="2000" dirty="0"/>
              <a:t> da </a:t>
            </a:r>
            <a:r>
              <a:rPr lang="en-US" sz="2000" dirty="0" err="1"/>
              <a:t>nije</a:t>
            </a:r>
            <a:r>
              <a:rPr lang="en-US" sz="2000" dirty="0"/>
              <a:t> </a:t>
            </a:r>
            <a:r>
              <a:rPr lang="en-US" sz="2000" dirty="0" err="1"/>
              <a:t>nov</a:t>
            </a:r>
            <a:r>
              <a:rPr lang="en-US" sz="2000" dirty="0"/>
              <a:t> </a:t>
            </a:r>
            <a:r>
              <a:rPr lang="en-US" sz="2000" dirty="0" err="1"/>
              <a:t>ili</a:t>
            </a:r>
            <a:r>
              <a:rPr lang="en-US" sz="2000" dirty="0"/>
              <a:t> </a:t>
            </a:r>
            <a:r>
              <a:rPr lang="en-US" sz="2000" dirty="0" err="1"/>
              <a:t>inovativan</a:t>
            </a:r>
            <a:endParaRPr lang="en-US" sz="2000" dirty="0"/>
          </a:p>
          <a:p>
            <a:pPr algn="just"/>
            <a:r>
              <a:rPr lang="en-US" sz="2000" dirty="0"/>
              <a:t>-</a:t>
            </a:r>
            <a:r>
              <a:rPr lang="en-US" sz="2000" dirty="0" err="1"/>
              <a:t>ponovo</a:t>
            </a:r>
            <a:r>
              <a:rPr lang="en-US" sz="2000" dirty="0"/>
              <a:t> se </a:t>
            </a:r>
            <a:r>
              <a:rPr lang="en-US" sz="2000" dirty="0" err="1"/>
              <a:t>slucaj</a:t>
            </a:r>
            <a:r>
              <a:rPr lang="en-US" sz="2000" dirty="0"/>
              <a:t> </a:t>
            </a:r>
            <a:r>
              <a:rPr lang="en-US" sz="2000" dirty="0" err="1"/>
              <a:t>ispituje</a:t>
            </a:r>
            <a:r>
              <a:rPr lang="en-US" sz="2000" dirty="0"/>
              <a:t> </a:t>
            </a:r>
            <a:r>
              <a:rPr lang="en-US" sz="2000" dirty="0" err="1"/>
              <a:t>sa</a:t>
            </a:r>
            <a:r>
              <a:rPr lang="en-US" sz="2000" dirty="0"/>
              <a:t> 3 EPO </a:t>
            </a:r>
            <a:r>
              <a:rPr lang="en-US" sz="2000" dirty="0" err="1"/>
              <a:t>strucnanjaka</a:t>
            </a:r>
            <a:endParaRPr lang="en-US" sz="2000" dirty="0"/>
          </a:p>
          <a:p>
            <a:pPr algn="just"/>
            <a:r>
              <a:rPr lang="en-US" sz="2000" dirty="0"/>
              <a:t>-</a:t>
            </a:r>
            <a:r>
              <a:rPr lang="en-US" sz="2000" dirty="0" err="1"/>
              <a:t>Poslednje</a:t>
            </a:r>
            <a:r>
              <a:rPr lang="en-US" sz="2000" dirty="0"/>
              <a:t> mesto za </a:t>
            </a:r>
            <a:r>
              <a:rPr lang="en-US" sz="2000" dirty="0" err="1"/>
              <a:t>napad</a:t>
            </a:r>
            <a:r>
              <a:rPr lang="en-US" sz="2000" dirty="0"/>
              <a:t> </a:t>
            </a:r>
            <a:r>
              <a:rPr lang="en-US" sz="2000" dirty="0" err="1"/>
              <a:t>patenta</a:t>
            </a:r>
            <a:r>
              <a:rPr lang="en-US" sz="2000" dirty="0"/>
              <a:t> </a:t>
            </a:r>
            <a:r>
              <a:rPr lang="en-US" sz="2000" dirty="0" err="1"/>
              <a:t>kao</a:t>
            </a:r>
            <a:r>
              <a:rPr lang="en-US" sz="2000" dirty="0"/>
              <a:t> </a:t>
            </a:r>
            <a:r>
              <a:rPr lang="en-US" sz="2000" dirty="0" err="1"/>
              <a:t>jednog</a:t>
            </a:r>
            <a:r>
              <a:rPr lang="en-US" sz="2000" dirty="0"/>
              <a:t> </a:t>
            </a:r>
            <a:r>
              <a:rPr lang="en-US" sz="2000" dirty="0" err="1"/>
              <a:t>entiteta</a:t>
            </a:r>
            <a:endParaRPr lang="en-US" sz="2000" dirty="0"/>
          </a:p>
        </p:txBody>
      </p:sp>
      <p:sp>
        <p:nvSpPr>
          <p:cNvPr id="7" name="TextBox 6">
            <a:extLst>
              <a:ext uri="{FF2B5EF4-FFF2-40B4-BE49-F238E27FC236}">
                <a16:creationId xmlns:a16="http://schemas.microsoft.com/office/drawing/2014/main" id="{DA399916-122A-4AF2-ABDC-55320A1BB4D1}"/>
              </a:ext>
            </a:extLst>
          </p:cNvPr>
          <p:cNvSpPr txBox="1"/>
          <p:nvPr/>
        </p:nvSpPr>
        <p:spPr>
          <a:xfrm>
            <a:off x="807604" y="599787"/>
            <a:ext cx="139238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800"/>
              <a:t>8</a:t>
            </a:r>
          </a:p>
        </p:txBody>
      </p:sp>
      <p:sp>
        <p:nvSpPr>
          <p:cNvPr id="2" name="Arrow: Down 1">
            <a:extLst>
              <a:ext uri="{FF2B5EF4-FFF2-40B4-BE49-F238E27FC236}">
                <a16:creationId xmlns:a16="http://schemas.microsoft.com/office/drawing/2014/main" id="{CE1D59C5-242D-40C2-B504-0780A800D5AA}"/>
              </a:ext>
            </a:extLst>
          </p:cNvPr>
          <p:cNvSpPr/>
          <p:nvPr/>
        </p:nvSpPr>
        <p:spPr>
          <a:xfrm>
            <a:off x="2201856" y="3786"/>
            <a:ext cx="484909" cy="1246909"/>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BF6A09F3-6D41-4C18-B9C6-19D979F8A3DD}"/>
              </a:ext>
            </a:extLst>
          </p:cNvPr>
          <p:cNvSpPr/>
          <p:nvPr/>
        </p:nvSpPr>
        <p:spPr>
          <a:xfrm>
            <a:off x="1422955" y="5143164"/>
            <a:ext cx="3386111" cy="1446550"/>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8800">
                <a:ln w="0">
                  <a:solidFill>
                    <a:schemeClr val="bg1">
                      <a:lumMod val="95000"/>
                      <a:lumOff val="5000"/>
                    </a:schemeClr>
                  </a:solidFill>
                </a:ln>
                <a:solidFill>
                  <a:schemeClr val="accent2">
                    <a:lumMod val="75000"/>
                  </a:schemeClr>
                </a:solidFill>
                <a:effectLst>
                  <a:glow rad="139700">
                    <a:schemeClr val="accent1">
                      <a:satMod val="175000"/>
                      <a:alpha val="40000"/>
                    </a:schemeClr>
                  </a:glow>
                  <a:reflection blurRad="6350" stA="53000" endA="300" endPos="35500" dir="5400000" sy="-90000" algn="bl" rotWithShape="0"/>
                </a:effectLst>
              </a:rPr>
              <a:t>END</a:t>
            </a:r>
            <a:endParaRPr lang="en-US" sz="8800" b="1">
              <a:ln w="0">
                <a:solidFill>
                  <a:schemeClr val="bg1">
                    <a:lumMod val="95000"/>
                    <a:lumOff val="5000"/>
                  </a:schemeClr>
                </a:solidFill>
              </a:ln>
              <a:solidFill>
                <a:schemeClr val="accent2">
                  <a:lumMod val="75000"/>
                </a:schemeClr>
              </a:solidFill>
              <a:effectLst>
                <a:glow rad="139700">
                  <a:schemeClr val="accent1">
                    <a:satMod val="175000"/>
                    <a:alpha val="40000"/>
                  </a:schemeClr>
                </a:glow>
                <a:reflection blurRad="6350" stA="53000" endA="300" endPos="35500" dir="5400000" sy="-90000" algn="bl" rotWithShape="0"/>
              </a:effectLst>
            </a:endParaRPr>
          </a:p>
        </p:txBody>
      </p:sp>
    </p:spTree>
    <p:extLst>
      <p:ext uri="{BB962C8B-B14F-4D97-AF65-F5344CB8AC3E}">
        <p14:creationId xmlns:p14="http://schemas.microsoft.com/office/powerpoint/2010/main" val="4108591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2" grpId="0" animBg="1"/>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DE7D9A4-0EBA-428D-927C-B298259B7066}"/>
              </a:ext>
            </a:extLst>
          </p:cNvPr>
          <p:cNvSpPr txBox="1"/>
          <p:nvPr/>
        </p:nvSpPr>
        <p:spPr>
          <a:xfrm>
            <a:off x="799382" y="799381"/>
            <a:ext cx="784716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5" name="TextBox 4">
            <a:extLst>
              <a:ext uri="{FF2B5EF4-FFF2-40B4-BE49-F238E27FC236}">
                <a16:creationId xmlns:a16="http://schemas.microsoft.com/office/drawing/2014/main" id="{52579A61-C1A0-4852-8D29-29A421589B0A}"/>
              </a:ext>
            </a:extLst>
          </p:cNvPr>
          <p:cNvSpPr txBox="1"/>
          <p:nvPr/>
        </p:nvSpPr>
        <p:spPr>
          <a:xfrm>
            <a:off x="356924" y="914590"/>
            <a:ext cx="807719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Times New Roman"/>
                <a:cs typeface="Times New Roman"/>
              </a:rPr>
              <a:t>Patent je </a:t>
            </a:r>
            <a:r>
              <a:rPr lang="en-US" sz="2400" err="1">
                <a:latin typeface="Times New Roman"/>
                <a:cs typeface="Times New Roman"/>
              </a:rPr>
              <a:t>isključivo</a:t>
            </a:r>
            <a:r>
              <a:rPr lang="en-US" sz="2400">
                <a:latin typeface="Times New Roman"/>
                <a:cs typeface="Times New Roman"/>
              </a:rPr>
              <a:t> </a:t>
            </a:r>
            <a:r>
              <a:rPr lang="en-US" sz="2400" err="1">
                <a:latin typeface="Times New Roman"/>
                <a:cs typeface="Times New Roman"/>
              </a:rPr>
              <a:t>pravo</a:t>
            </a:r>
            <a:r>
              <a:rPr lang="en-US" sz="2400">
                <a:latin typeface="Times New Roman"/>
                <a:cs typeface="Times New Roman"/>
              </a:rPr>
              <a:t> </a:t>
            </a:r>
            <a:r>
              <a:rPr lang="en-US" sz="2400" err="1">
                <a:latin typeface="Times New Roman"/>
                <a:cs typeface="Times New Roman"/>
              </a:rPr>
              <a:t>priznato</a:t>
            </a:r>
            <a:r>
              <a:rPr lang="en-US" sz="2400">
                <a:latin typeface="Times New Roman"/>
                <a:cs typeface="Times New Roman"/>
              </a:rPr>
              <a:t> za </a:t>
            </a:r>
            <a:r>
              <a:rPr lang="en-US" sz="2400" err="1">
                <a:latin typeface="Times New Roman"/>
                <a:cs typeface="Times New Roman"/>
              </a:rPr>
              <a:t>izum</a:t>
            </a:r>
            <a:r>
              <a:rPr lang="en-US" sz="2400">
                <a:latin typeface="Times New Roman"/>
                <a:cs typeface="Times New Roman"/>
              </a:rPr>
              <a:t> koji </a:t>
            </a:r>
            <a:r>
              <a:rPr lang="en-US" sz="2400" err="1">
                <a:latin typeface="Times New Roman"/>
                <a:cs typeface="Times New Roman"/>
              </a:rPr>
              <a:t>nudi</a:t>
            </a:r>
            <a:r>
              <a:rPr lang="en-US" sz="2400">
                <a:latin typeface="Times New Roman"/>
                <a:cs typeface="Times New Roman"/>
              </a:rPr>
              <a:t> novo </a:t>
            </a:r>
            <a:r>
              <a:rPr lang="en-US" sz="2400" err="1">
                <a:latin typeface="Times New Roman"/>
                <a:cs typeface="Times New Roman"/>
              </a:rPr>
              <a:t>rešenje</a:t>
            </a:r>
            <a:r>
              <a:rPr lang="en-US" sz="2400">
                <a:latin typeface="Times New Roman"/>
                <a:cs typeface="Times New Roman"/>
              </a:rPr>
              <a:t> </a:t>
            </a:r>
            <a:r>
              <a:rPr lang="en-US" sz="2400" err="1">
                <a:latin typeface="Times New Roman"/>
                <a:cs typeface="Times New Roman"/>
              </a:rPr>
              <a:t>nekog</a:t>
            </a:r>
            <a:r>
              <a:rPr lang="en-US" sz="2400">
                <a:latin typeface="Times New Roman"/>
                <a:cs typeface="Times New Roman"/>
              </a:rPr>
              <a:t> </a:t>
            </a:r>
            <a:r>
              <a:rPr lang="en-US" sz="2400" err="1">
                <a:latin typeface="Times New Roman"/>
                <a:cs typeface="Times New Roman"/>
              </a:rPr>
              <a:t>tehničkog</a:t>
            </a:r>
            <a:r>
              <a:rPr lang="en-US" sz="2400">
                <a:latin typeface="Times New Roman"/>
                <a:cs typeface="Times New Roman"/>
              </a:rPr>
              <a:t> </a:t>
            </a:r>
            <a:r>
              <a:rPr lang="en-US" sz="2400" err="1">
                <a:latin typeface="Times New Roman"/>
                <a:cs typeface="Times New Roman"/>
              </a:rPr>
              <a:t>problema</a:t>
            </a:r>
            <a:r>
              <a:rPr lang="en-US" sz="2400">
                <a:latin typeface="Times New Roman"/>
                <a:cs typeface="Times New Roman"/>
              </a:rPr>
              <a:t>, patent se </a:t>
            </a:r>
            <a:r>
              <a:rPr lang="en-US" sz="2400" err="1">
                <a:latin typeface="Times New Roman"/>
                <a:cs typeface="Times New Roman"/>
              </a:rPr>
              <a:t>priznaje</a:t>
            </a:r>
            <a:r>
              <a:rPr lang="en-US" sz="2400">
                <a:latin typeface="Times New Roman"/>
                <a:cs typeface="Times New Roman"/>
              </a:rPr>
              <a:t> za </a:t>
            </a:r>
            <a:r>
              <a:rPr lang="en-US" sz="2400" err="1">
                <a:latin typeface="Times New Roman"/>
                <a:cs typeface="Times New Roman"/>
              </a:rPr>
              <a:t>proizvode</a:t>
            </a:r>
            <a:r>
              <a:rPr lang="en-US" sz="2400">
                <a:latin typeface="Times New Roman"/>
                <a:cs typeface="Times New Roman"/>
              </a:rPr>
              <a:t> koji se </a:t>
            </a:r>
            <a:r>
              <a:rPr lang="en-US" sz="2400" err="1">
                <a:latin typeface="Times New Roman"/>
                <a:cs typeface="Times New Roman"/>
              </a:rPr>
              <a:t>odnose</a:t>
            </a:r>
            <a:r>
              <a:rPr lang="en-US" sz="2400">
                <a:latin typeface="Times New Roman"/>
                <a:cs typeface="Times New Roman"/>
              </a:rPr>
              <a:t> </a:t>
            </a:r>
            <a:r>
              <a:rPr lang="en-US" sz="2400" err="1">
                <a:latin typeface="Times New Roman"/>
                <a:cs typeface="Times New Roman"/>
              </a:rPr>
              <a:t>na</a:t>
            </a:r>
            <a:r>
              <a:rPr lang="en-US" sz="2400">
                <a:latin typeface="Times New Roman"/>
                <a:cs typeface="Times New Roman"/>
              </a:rPr>
              <a:t> </a:t>
            </a:r>
            <a:r>
              <a:rPr lang="en-US" sz="2400" err="1">
                <a:latin typeface="Times New Roman"/>
                <a:cs typeface="Times New Roman"/>
              </a:rPr>
              <a:t>proizvod,postupak</a:t>
            </a:r>
            <a:r>
              <a:rPr lang="en-US" sz="2400">
                <a:latin typeface="Times New Roman"/>
                <a:cs typeface="Times New Roman"/>
              </a:rPr>
              <a:t> I </a:t>
            </a:r>
            <a:r>
              <a:rPr lang="en-US" sz="2400" err="1">
                <a:latin typeface="Times New Roman"/>
                <a:cs typeface="Times New Roman"/>
              </a:rPr>
              <a:t>primenu</a:t>
            </a:r>
            <a:r>
              <a:rPr lang="en-US" sz="2400">
                <a:latin typeface="Times New Roman"/>
                <a:cs typeface="Times New Roman"/>
              </a:rPr>
              <a:t>.</a:t>
            </a:r>
          </a:p>
        </p:txBody>
      </p:sp>
      <p:pic>
        <p:nvPicPr>
          <p:cNvPr id="2" name="Picture 3" descr="A picture containing text&#10;&#10;Description automatically generated">
            <a:extLst>
              <a:ext uri="{FF2B5EF4-FFF2-40B4-BE49-F238E27FC236}">
                <a16:creationId xmlns:a16="http://schemas.microsoft.com/office/drawing/2014/main" id="{FBAB1B96-5F32-4700-BE87-09B5F9D5B933}"/>
              </a:ext>
            </a:extLst>
          </p:cNvPr>
          <p:cNvPicPr>
            <a:picLocks noChangeAspect="1"/>
          </p:cNvPicPr>
          <p:nvPr/>
        </p:nvPicPr>
        <p:blipFill>
          <a:blip r:embed="rId2"/>
          <a:stretch>
            <a:fillRect/>
          </a:stretch>
        </p:blipFill>
        <p:spPr>
          <a:xfrm>
            <a:off x="8268855" y="52234"/>
            <a:ext cx="3828472" cy="2816531"/>
          </a:xfrm>
          <a:prstGeom prst="rect">
            <a:avLst/>
          </a:prstGeom>
        </p:spPr>
      </p:pic>
      <p:pic>
        <p:nvPicPr>
          <p:cNvPr id="4" name="Picture 5" descr="Graphical user interface, text, application&#10;&#10;Description automatically generated">
            <a:extLst>
              <a:ext uri="{FF2B5EF4-FFF2-40B4-BE49-F238E27FC236}">
                <a16:creationId xmlns:a16="http://schemas.microsoft.com/office/drawing/2014/main" id="{6FC89CA9-2527-4416-9616-D3688B39FD4C}"/>
              </a:ext>
            </a:extLst>
          </p:cNvPr>
          <p:cNvPicPr>
            <a:picLocks noChangeAspect="1"/>
          </p:cNvPicPr>
          <p:nvPr/>
        </p:nvPicPr>
        <p:blipFill>
          <a:blip r:embed="rId3"/>
          <a:stretch>
            <a:fillRect/>
          </a:stretch>
        </p:blipFill>
        <p:spPr>
          <a:xfrm>
            <a:off x="210127" y="2779370"/>
            <a:ext cx="3158836" cy="2407625"/>
          </a:xfrm>
          <a:prstGeom prst="rect">
            <a:avLst/>
          </a:prstGeom>
        </p:spPr>
      </p:pic>
      <p:sp>
        <p:nvSpPr>
          <p:cNvPr id="13" name="TextBox 12">
            <a:extLst>
              <a:ext uri="{FF2B5EF4-FFF2-40B4-BE49-F238E27FC236}">
                <a16:creationId xmlns:a16="http://schemas.microsoft.com/office/drawing/2014/main" id="{CCDBE790-4CAD-4AA9-87FE-709AF381E095}"/>
              </a:ext>
            </a:extLst>
          </p:cNvPr>
          <p:cNvSpPr txBox="1"/>
          <p:nvPr/>
        </p:nvSpPr>
        <p:spPr>
          <a:xfrm>
            <a:off x="3370385" y="4103688"/>
            <a:ext cx="8623495" cy="1569660"/>
          </a:xfrm>
          <a:prstGeom prst="rect">
            <a:avLst/>
          </a:prstGeom>
          <a:noFill/>
        </p:spPr>
        <p:txBody>
          <a:bodyPr wrap="square" lIns="91440" tIns="45720" rIns="91440" bIns="45720" rtlCol="0" anchor="t">
            <a:spAutoFit/>
          </a:bodyPr>
          <a:lstStyle/>
          <a:p>
            <a:r>
              <a:rPr lang="sr-Latn-RS" sz="2400">
                <a:latin typeface="Times New Roman"/>
                <a:cs typeface="Times New Roman"/>
              </a:rPr>
              <a:t>Patent osigurava vlasniku isključivo pravo na </a:t>
            </a:r>
            <a:r>
              <a:rPr lang="sr-Latn-RS" sz="2400" err="1">
                <a:latin typeface="Times New Roman"/>
                <a:cs typeface="Times New Roman"/>
              </a:rPr>
              <a:t>izradu,korišćenje,stavljanje</a:t>
            </a:r>
            <a:r>
              <a:rPr lang="sr-Latn-RS" sz="2400">
                <a:latin typeface="Times New Roman"/>
                <a:cs typeface="Times New Roman"/>
              </a:rPr>
              <a:t> u promet ili prodaju izuma zaštićenog </a:t>
            </a:r>
            <a:r>
              <a:rPr lang="sr-Latn-RS" sz="2400" err="1">
                <a:latin typeface="Times New Roman"/>
                <a:cs typeface="Times New Roman"/>
              </a:rPr>
              <a:t>patentom,patent</a:t>
            </a:r>
            <a:r>
              <a:rPr lang="sr-Latn-RS" sz="2400">
                <a:latin typeface="Times New Roman"/>
                <a:cs typeface="Times New Roman"/>
              </a:rPr>
              <a:t> je zapravo vlasništvo čiju upotrebu vlasnik može delimično ili u potpunosti prepustiti drugim osobama. </a:t>
            </a:r>
            <a:endParaRPr lang="en-US" sz="2400"/>
          </a:p>
        </p:txBody>
      </p:sp>
    </p:spTree>
    <p:extLst>
      <p:ext uri="{BB962C8B-B14F-4D97-AF65-F5344CB8AC3E}">
        <p14:creationId xmlns:p14="http://schemas.microsoft.com/office/powerpoint/2010/main" val="3550473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E29F5-767D-4C05-A0F4-3F1153321584}"/>
              </a:ext>
            </a:extLst>
          </p:cNvPr>
          <p:cNvSpPr>
            <a:spLocks noGrp="1"/>
          </p:cNvSpPr>
          <p:nvPr>
            <p:ph type="title"/>
          </p:nvPr>
        </p:nvSpPr>
        <p:spPr>
          <a:xfrm>
            <a:off x="1069848" y="4588335"/>
            <a:ext cx="10058400" cy="1609344"/>
          </a:xfrm>
        </p:spPr>
        <p:txBody>
          <a:bodyPr vert="horz" lIns="91440" tIns="45720" rIns="91440" bIns="45720" rtlCol="0" anchor="ctr">
            <a:normAutofit/>
          </a:bodyPr>
          <a:lstStyle/>
          <a:p>
            <a:r>
              <a:rPr lang="en-US" sz="5400" err="1"/>
              <a:t>Patentirati</a:t>
            </a:r>
            <a:r>
              <a:rPr lang="en-US" sz="5400"/>
              <a:t> da </a:t>
            </a:r>
            <a:r>
              <a:rPr lang="en-US" sz="5400" err="1"/>
              <a:t>ili</a:t>
            </a:r>
            <a:r>
              <a:rPr lang="en-US" sz="5400"/>
              <a:t> ne</a:t>
            </a:r>
          </a:p>
        </p:txBody>
      </p:sp>
      <p:sp>
        <p:nvSpPr>
          <p:cNvPr id="4" name="Text Placeholder 3">
            <a:extLst>
              <a:ext uri="{FF2B5EF4-FFF2-40B4-BE49-F238E27FC236}">
                <a16:creationId xmlns:a16="http://schemas.microsoft.com/office/drawing/2014/main" id="{CC3A9D82-F9B2-4DEE-AFD6-FF67EA87167D}"/>
              </a:ext>
            </a:extLst>
          </p:cNvPr>
          <p:cNvSpPr>
            <a:spLocks noGrp="1"/>
          </p:cNvSpPr>
          <p:nvPr>
            <p:ph type="body" sz="half" idx="2"/>
          </p:nvPr>
        </p:nvSpPr>
        <p:spPr>
          <a:xfrm>
            <a:off x="1063752" y="1160154"/>
            <a:ext cx="4127794" cy="3463351"/>
          </a:xfrm>
        </p:spPr>
        <p:txBody>
          <a:bodyPr vert="horz" lIns="91440" tIns="45720" rIns="91440" bIns="45720" rtlCol="0" anchor="b">
            <a:normAutofit/>
          </a:bodyPr>
          <a:lstStyle/>
          <a:p>
            <a:pPr marL="285750" indent="-285750">
              <a:lnSpc>
                <a:spcPct val="90000"/>
              </a:lnSpc>
              <a:buFont typeface="Wingdings" panose="05000000000000000000" pitchFamily="2" charset="2"/>
              <a:buChar char="§"/>
            </a:pPr>
            <a:r>
              <a:rPr lang="en-US" sz="1800" dirty="0">
                <a:solidFill>
                  <a:schemeClr val="tx1"/>
                </a:solidFill>
              </a:rPr>
              <a:t>Patent </a:t>
            </a:r>
            <a:r>
              <a:rPr lang="en-US" sz="1800" dirty="0" err="1">
                <a:solidFill>
                  <a:schemeClr val="tx1"/>
                </a:solidFill>
              </a:rPr>
              <a:t>ti</a:t>
            </a:r>
            <a:r>
              <a:rPr lang="en-US" sz="1800" dirty="0">
                <a:solidFill>
                  <a:schemeClr val="tx1"/>
                </a:solidFill>
              </a:rPr>
              <a:t> </a:t>
            </a:r>
            <a:r>
              <a:rPr lang="en-US" sz="1800" dirty="0" err="1">
                <a:solidFill>
                  <a:schemeClr val="tx1"/>
                </a:solidFill>
              </a:rPr>
              <a:t>daje</a:t>
            </a:r>
            <a:r>
              <a:rPr lang="en-US" sz="1800" dirty="0">
                <a:solidFill>
                  <a:schemeClr val="tx1"/>
                </a:solidFill>
              </a:rPr>
              <a:t> </a:t>
            </a:r>
            <a:r>
              <a:rPr lang="en-US" sz="1800" dirty="0" err="1">
                <a:solidFill>
                  <a:schemeClr val="tx1"/>
                </a:solidFill>
              </a:rPr>
              <a:t>mogucnost</a:t>
            </a:r>
            <a:r>
              <a:rPr lang="en-US" sz="1800" dirty="0">
                <a:solidFill>
                  <a:schemeClr val="tx1"/>
                </a:solidFill>
              </a:rPr>
              <a:t> </a:t>
            </a:r>
            <a:r>
              <a:rPr lang="en-US" sz="1800" dirty="0" err="1">
                <a:solidFill>
                  <a:schemeClr val="tx1"/>
                </a:solidFill>
              </a:rPr>
              <a:t>stopiranja</a:t>
            </a:r>
            <a:r>
              <a:rPr lang="en-US" sz="1800" dirty="0">
                <a:solidFill>
                  <a:schemeClr val="tx1"/>
                </a:solidFill>
              </a:rPr>
              <a:t> </a:t>
            </a:r>
            <a:r>
              <a:rPr lang="en-US" sz="1800" dirty="0" err="1">
                <a:solidFill>
                  <a:schemeClr val="tx1"/>
                </a:solidFill>
              </a:rPr>
              <a:t>drugih</a:t>
            </a:r>
            <a:r>
              <a:rPr lang="en-US" sz="1800" dirty="0">
                <a:solidFill>
                  <a:schemeClr val="tx1"/>
                </a:solidFill>
              </a:rPr>
              <a:t> od </a:t>
            </a:r>
            <a:r>
              <a:rPr lang="en-US" sz="1800" dirty="0" err="1">
                <a:solidFill>
                  <a:schemeClr val="tx1"/>
                </a:solidFill>
              </a:rPr>
              <a:t>kopiranja</a:t>
            </a:r>
            <a:r>
              <a:rPr lang="en-US" sz="1800" dirty="0">
                <a:solidFill>
                  <a:schemeClr val="tx1"/>
                </a:solidFill>
              </a:rPr>
              <a:t>, </a:t>
            </a:r>
            <a:r>
              <a:rPr lang="en-US" sz="1800" dirty="0" err="1">
                <a:solidFill>
                  <a:schemeClr val="tx1"/>
                </a:solidFill>
              </a:rPr>
              <a:t>proi</a:t>
            </a:r>
            <a:r>
              <a:rPr lang="sr-Latn-RS" sz="1800" dirty="0">
                <a:solidFill>
                  <a:schemeClr val="tx1"/>
                </a:solidFill>
              </a:rPr>
              <a:t>z</a:t>
            </a:r>
            <a:r>
              <a:rPr lang="en-US" sz="1800" dirty="0" err="1">
                <a:solidFill>
                  <a:schemeClr val="tx1"/>
                </a:solidFill>
              </a:rPr>
              <a:t>odnje</a:t>
            </a:r>
            <a:r>
              <a:rPr lang="en-US" sz="1800" dirty="0">
                <a:solidFill>
                  <a:schemeClr val="tx1"/>
                </a:solidFill>
              </a:rPr>
              <a:t>, </a:t>
            </a:r>
            <a:r>
              <a:rPr lang="en-US" sz="1800" dirty="0" err="1">
                <a:solidFill>
                  <a:schemeClr val="tx1"/>
                </a:solidFill>
              </a:rPr>
              <a:t>prodaje</a:t>
            </a:r>
            <a:r>
              <a:rPr lang="en-US" sz="1800" dirty="0">
                <a:solidFill>
                  <a:schemeClr val="tx1"/>
                </a:solidFill>
              </a:rPr>
              <a:t> </a:t>
            </a:r>
            <a:r>
              <a:rPr lang="en-US" sz="1800" dirty="0" err="1">
                <a:solidFill>
                  <a:schemeClr val="tx1"/>
                </a:solidFill>
              </a:rPr>
              <a:t>ili</a:t>
            </a:r>
            <a:r>
              <a:rPr lang="en-US" sz="1800" dirty="0">
                <a:solidFill>
                  <a:schemeClr val="tx1"/>
                </a:solidFill>
              </a:rPr>
              <a:t> </a:t>
            </a:r>
            <a:r>
              <a:rPr lang="en-US" sz="1800" dirty="0" err="1">
                <a:solidFill>
                  <a:schemeClr val="tx1"/>
                </a:solidFill>
              </a:rPr>
              <a:t>uvoza</a:t>
            </a:r>
            <a:r>
              <a:rPr lang="en-US" sz="1800" dirty="0">
                <a:solidFill>
                  <a:schemeClr val="tx1"/>
                </a:solidFill>
              </a:rPr>
              <a:t> </a:t>
            </a:r>
            <a:r>
              <a:rPr lang="en-US" sz="1800" dirty="0" err="1">
                <a:solidFill>
                  <a:schemeClr val="tx1"/>
                </a:solidFill>
              </a:rPr>
              <a:t>tvojih</a:t>
            </a:r>
            <a:r>
              <a:rPr lang="en-US" sz="1800" dirty="0">
                <a:solidFill>
                  <a:schemeClr val="tx1"/>
                </a:solidFill>
              </a:rPr>
              <a:t> </a:t>
            </a:r>
            <a:r>
              <a:rPr lang="en-US" sz="1800" dirty="0" err="1">
                <a:solidFill>
                  <a:schemeClr val="tx1"/>
                </a:solidFill>
              </a:rPr>
              <a:t>proizvoda</a:t>
            </a:r>
            <a:r>
              <a:rPr lang="en-US" sz="1800" dirty="0">
                <a:solidFill>
                  <a:schemeClr val="tx1"/>
                </a:solidFill>
              </a:rPr>
              <a:t> bez </a:t>
            </a:r>
            <a:r>
              <a:rPr lang="en-US" sz="1800" dirty="0" err="1">
                <a:solidFill>
                  <a:schemeClr val="tx1"/>
                </a:solidFill>
              </a:rPr>
              <a:t>tvoje</a:t>
            </a:r>
            <a:r>
              <a:rPr lang="en-US" sz="1800" dirty="0">
                <a:solidFill>
                  <a:schemeClr val="tx1"/>
                </a:solidFill>
              </a:rPr>
              <a:t> </a:t>
            </a:r>
            <a:r>
              <a:rPr lang="en-US" sz="1800" dirty="0" err="1">
                <a:solidFill>
                  <a:schemeClr val="tx1"/>
                </a:solidFill>
              </a:rPr>
              <a:t>dozvole</a:t>
            </a:r>
            <a:endParaRPr lang="en-US" sz="1800" dirty="0">
              <a:solidFill>
                <a:schemeClr val="tx1"/>
              </a:solidFill>
            </a:endParaRPr>
          </a:p>
          <a:p>
            <a:pPr marL="285750" indent="-285750">
              <a:lnSpc>
                <a:spcPct val="90000"/>
              </a:lnSpc>
              <a:buClr>
                <a:srgbClr val="9E3611"/>
              </a:buClr>
              <a:buFont typeface="Wingdings" panose="05000000000000000000" pitchFamily="2" charset="2"/>
              <a:buChar char="§"/>
            </a:pPr>
            <a:r>
              <a:rPr lang="en-US" sz="1800" dirty="0" err="1">
                <a:solidFill>
                  <a:schemeClr val="tx1"/>
                </a:solidFill>
              </a:rPr>
              <a:t>Uzima</a:t>
            </a:r>
            <a:r>
              <a:rPr lang="en-US" sz="1800" dirty="0">
                <a:solidFill>
                  <a:schemeClr val="tx1"/>
                </a:solidFill>
              </a:rPr>
              <a:t> se </a:t>
            </a:r>
            <a:r>
              <a:rPr lang="en-US" sz="1800" dirty="0" err="1">
                <a:solidFill>
                  <a:schemeClr val="tx1"/>
                </a:solidFill>
              </a:rPr>
              <a:t>na</a:t>
            </a:r>
            <a:r>
              <a:rPr lang="en-US" sz="1800" dirty="0">
                <a:solidFill>
                  <a:schemeClr val="tx1"/>
                </a:solidFill>
              </a:rPr>
              <a:t> </a:t>
            </a:r>
            <a:r>
              <a:rPr lang="en-US" sz="1800" dirty="0" err="1">
                <a:solidFill>
                  <a:schemeClr val="tx1"/>
                </a:solidFill>
              </a:rPr>
              <a:t>tacno</a:t>
            </a:r>
            <a:r>
              <a:rPr lang="en-US" sz="1800" dirty="0">
                <a:solidFill>
                  <a:schemeClr val="tx1"/>
                </a:solidFill>
              </a:rPr>
              <a:t> </a:t>
            </a:r>
            <a:r>
              <a:rPr lang="en-US" sz="1800" dirty="0" err="1">
                <a:solidFill>
                  <a:schemeClr val="tx1"/>
                </a:solidFill>
              </a:rPr>
              <a:t>specifirani</a:t>
            </a:r>
            <a:r>
              <a:rPr lang="en-US" sz="1800" dirty="0">
                <a:solidFill>
                  <a:schemeClr val="tx1"/>
                </a:solidFill>
              </a:rPr>
              <a:t> period</a:t>
            </a:r>
          </a:p>
          <a:p>
            <a:pPr marL="285750" indent="-285750">
              <a:lnSpc>
                <a:spcPct val="90000"/>
              </a:lnSpc>
              <a:buClr>
                <a:srgbClr val="9E3611"/>
              </a:buClr>
              <a:buFont typeface="Wingdings" panose="05000000000000000000" pitchFamily="2" charset="2"/>
              <a:buChar char="§"/>
            </a:pPr>
            <a:r>
              <a:rPr lang="en-US" sz="1800" dirty="0" err="1">
                <a:solidFill>
                  <a:schemeClr val="tx1"/>
                </a:solidFill>
              </a:rPr>
              <a:t>Ti</a:t>
            </a:r>
            <a:r>
              <a:rPr lang="en-US" sz="1800" dirty="0">
                <a:solidFill>
                  <a:schemeClr val="tx1"/>
                </a:solidFill>
              </a:rPr>
              <a:t> </a:t>
            </a:r>
            <a:r>
              <a:rPr lang="en-US" sz="1800" dirty="0" err="1">
                <a:solidFill>
                  <a:schemeClr val="tx1"/>
                </a:solidFill>
              </a:rPr>
              <a:t>smes</a:t>
            </a:r>
            <a:r>
              <a:rPr lang="en-US" sz="1800" dirty="0">
                <a:solidFill>
                  <a:schemeClr val="tx1"/>
                </a:solidFill>
              </a:rPr>
              <a:t> </a:t>
            </a:r>
            <a:r>
              <a:rPr lang="en-US" sz="1800" dirty="0" err="1">
                <a:solidFill>
                  <a:schemeClr val="tx1"/>
                </a:solidFill>
              </a:rPr>
              <a:t>koristiti</a:t>
            </a:r>
            <a:r>
              <a:rPr lang="en-US" sz="1800" dirty="0">
                <a:solidFill>
                  <a:schemeClr val="tx1"/>
                </a:solidFill>
              </a:rPr>
              <a:t> </a:t>
            </a:r>
            <a:r>
              <a:rPr lang="en-US" sz="1800" dirty="0" err="1">
                <a:solidFill>
                  <a:schemeClr val="tx1"/>
                </a:solidFill>
              </a:rPr>
              <a:t>izum</a:t>
            </a:r>
            <a:endParaRPr lang="en-US" sz="1800" dirty="0">
              <a:solidFill>
                <a:schemeClr val="tx1"/>
              </a:solidFill>
            </a:endParaRPr>
          </a:p>
          <a:p>
            <a:pPr marL="285750" indent="-285750">
              <a:lnSpc>
                <a:spcPct val="90000"/>
              </a:lnSpc>
              <a:buClr>
                <a:srgbClr val="9E3611"/>
              </a:buClr>
              <a:buFont typeface="Wingdings" panose="05000000000000000000" pitchFamily="2" charset="2"/>
              <a:buChar char="§"/>
            </a:pPr>
            <a:r>
              <a:rPr lang="en-US" sz="1800" dirty="0" err="1">
                <a:solidFill>
                  <a:schemeClr val="tx1"/>
                </a:solidFill>
              </a:rPr>
              <a:t>Mozes</a:t>
            </a:r>
            <a:r>
              <a:rPr lang="en-US" sz="1800" dirty="0">
                <a:solidFill>
                  <a:schemeClr val="tx1"/>
                </a:solidFill>
              </a:rPr>
              <a:t> </a:t>
            </a:r>
            <a:r>
              <a:rPr lang="en-US" sz="1800" dirty="0" err="1">
                <a:solidFill>
                  <a:schemeClr val="tx1"/>
                </a:solidFill>
              </a:rPr>
              <a:t>licencirati</a:t>
            </a:r>
            <a:r>
              <a:rPr lang="en-US" sz="1800" dirty="0">
                <a:solidFill>
                  <a:schemeClr val="tx1"/>
                </a:solidFill>
              </a:rPr>
              <a:t> </a:t>
            </a:r>
            <a:r>
              <a:rPr lang="en-US" sz="1800" dirty="0" err="1">
                <a:solidFill>
                  <a:schemeClr val="tx1"/>
                </a:solidFill>
              </a:rPr>
              <a:t>ili</a:t>
            </a:r>
            <a:r>
              <a:rPr lang="en-US" sz="1800" dirty="0">
                <a:solidFill>
                  <a:schemeClr val="tx1"/>
                </a:solidFill>
              </a:rPr>
              <a:t> </a:t>
            </a:r>
            <a:r>
              <a:rPr lang="en-US" sz="1800" dirty="0" err="1">
                <a:solidFill>
                  <a:schemeClr val="tx1"/>
                </a:solidFill>
              </a:rPr>
              <a:t>prodati</a:t>
            </a:r>
            <a:r>
              <a:rPr lang="en-US" sz="1800" dirty="0">
                <a:solidFill>
                  <a:schemeClr val="tx1"/>
                </a:solidFill>
              </a:rPr>
              <a:t> patent</a:t>
            </a:r>
          </a:p>
        </p:txBody>
      </p:sp>
      <p:sp>
        <p:nvSpPr>
          <p:cNvPr id="5" name="TextBox 4">
            <a:extLst>
              <a:ext uri="{FF2B5EF4-FFF2-40B4-BE49-F238E27FC236}">
                <a16:creationId xmlns:a16="http://schemas.microsoft.com/office/drawing/2014/main" id="{950225AE-9905-4380-916A-BE36526DB911}"/>
              </a:ext>
            </a:extLst>
          </p:cNvPr>
          <p:cNvSpPr txBox="1"/>
          <p:nvPr/>
        </p:nvSpPr>
        <p:spPr>
          <a:xfrm>
            <a:off x="6003713" y="2136338"/>
            <a:ext cx="5427205"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panose="05000000000000000000" pitchFamily="2" charset="2"/>
              <a:buChar char="§"/>
            </a:pPr>
            <a:r>
              <a:rPr lang="en-US" dirty="0"/>
              <a:t>Patent mora da </a:t>
            </a:r>
            <a:r>
              <a:rPr lang="en-US" dirty="0" err="1"/>
              <a:t>sadrzi</a:t>
            </a:r>
            <a:r>
              <a:rPr lang="en-US" dirty="0"/>
              <a:t> </a:t>
            </a:r>
            <a:r>
              <a:rPr lang="en-US" dirty="0" err="1"/>
              <a:t>neke</a:t>
            </a:r>
            <a:r>
              <a:rPr lang="en-US" dirty="0"/>
              <a:t> </a:t>
            </a:r>
            <a:r>
              <a:rPr lang="en-US" dirty="0" err="1"/>
              <a:t>tehnicke</a:t>
            </a:r>
            <a:r>
              <a:rPr lang="en-US" dirty="0"/>
              <a:t> </a:t>
            </a:r>
            <a:r>
              <a:rPr lang="en-US" dirty="0" err="1"/>
              <a:t>informacije</a:t>
            </a:r>
            <a:r>
              <a:rPr lang="en-US" dirty="0"/>
              <a:t> o </a:t>
            </a:r>
            <a:r>
              <a:rPr lang="en-US" dirty="0" err="1"/>
              <a:t>vasem</a:t>
            </a:r>
            <a:r>
              <a:rPr lang="en-US" dirty="0"/>
              <a:t> </a:t>
            </a:r>
            <a:r>
              <a:rPr lang="en-US" dirty="0" err="1"/>
              <a:t>izumu</a:t>
            </a:r>
            <a:r>
              <a:rPr lang="en-US" dirty="0"/>
              <a:t> </a:t>
            </a:r>
            <a:r>
              <a:rPr lang="en-US" dirty="0" err="1"/>
              <a:t>javno</a:t>
            </a:r>
            <a:endParaRPr lang="en-US" dirty="0"/>
          </a:p>
          <a:p>
            <a:pPr marL="285750" indent="-285750">
              <a:buFont typeface="Wingdings" panose="05000000000000000000" pitchFamily="2" charset="2"/>
              <a:buChar char="§"/>
            </a:pPr>
            <a:r>
              <a:rPr lang="en-US" dirty="0" err="1"/>
              <a:t>Oduzima</a:t>
            </a:r>
            <a:r>
              <a:rPr lang="en-US" dirty="0"/>
              <a:t> </a:t>
            </a:r>
            <a:r>
              <a:rPr lang="en-US" dirty="0" err="1"/>
              <a:t>mnogo</a:t>
            </a:r>
            <a:r>
              <a:rPr lang="en-US" dirty="0"/>
              <a:t> </a:t>
            </a:r>
            <a:r>
              <a:rPr lang="en-US" dirty="0" err="1"/>
              <a:t>vremena</a:t>
            </a:r>
            <a:endParaRPr lang="en-US" dirty="0"/>
          </a:p>
          <a:p>
            <a:pPr marL="285750" indent="-285750">
              <a:buFont typeface="Wingdings" panose="05000000000000000000" pitchFamily="2" charset="2"/>
              <a:buChar char="§"/>
            </a:pPr>
            <a:r>
              <a:rPr lang="en-US" dirty="0" err="1"/>
              <a:t>Jako</a:t>
            </a:r>
            <a:r>
              <a:rPr lang="en-US" dirty="0"/>
              <a:t> je </a:t>
            </a:r>
            <a:r>
              <a:rPr lang="en-US" dirty="0" err="1"/>
              <a:t>skupo</a:t>
            </a:r>
            <a:r>
              <a:rPr lang="en-US" dirty="0"/>
              <a:t> </a:t>
            </a:r>
          </a:p>
          <a:p>
            <a:pPr marL="285750" indent="-285750">
              <a:buFont typeface="Wingdings" panose="05000000000000000000" pitchFamily="2" charset="2"/>
              <a:buChar char="§"/>
            </a:pPr>
            <a:r>
              <a:rPr lang="en-US" dirty="0" err="1"/>
              <a:t>Nekada</a:t>
            </a:r>
            <a:r>
              <a:rPr lang="en-US" dirty="0"/>
              <a:t> ne </a:t>
            </a:r>
            <a:r>
              <a:rPr lang="en-US" dirty="0" err="1"/>
              <a:t>znate</a:t>
            </a:r>
            <a:r>
              <a:rPr lang="en-US" dirty="0"/>
              <a:t> </a:t>
            </a:r>
            <a:r>
              <a:rPr lang="en-US" dirty="0" err="1"/>
              <a:t>koliko</a:t>
            </a:r>
            <a:r>
              <a:rPr lang="en-US" dirty="0"/>
              <a:t> je </a:t>
            </a:r>
            <a:r>
              <a:rPr lang="en-US" dirty="0" err="1"/>
              <a:t>finansijski</a:t>
            </a:r>
            <a:r>
              <a:rPr lang="en-US" dirty="0"/>
              <a:t> </a:t>
            </a:r>
            <a:r>
              <a:rPr lang="en-US" dirty="0" err="1"/>
              <a:t>isplativo</a:t>
            </a:r>
            <a:endParaRPr lang="en-US" dirty="0"/>
          </a:p>
          <a:p>
            <a:pPr marL="285750" indent="-285750">
              <a:buFont typeface="Wingdings" panose="05000000000000000000" pitchFamily="2" charset="2"/>
              <a:buChar char="§"/>
            </a:pPr>
            <a:r>
              <a:rPr lang="en-US" dirty="0" err="1"/>
              <a:t>Svake</a:t>
            </a:r>
            <a:r>
              <a:rPr lang="en-US" dirty="0"/>
              <a:t> </a:t>
            </a:r>
            <a:r>
              <a:rPr lang="en-US" dirty="0" err="1"/>
              <a:t>godine</a:t>
            </a:r>
            <a:r>
              <a:rPr lang="en-US" dirty="0"/>
              <a:t> </a:t>
            </a:r>
            <a:r>
              <a:rPr lang="en-US" dirty="0" err="1"/>
              <a:t>morate</a:t>
            </a:r>
            <a:r>
              <a:rPr lang="en-US" dirty="0"/>
              <a:t> </a:t>
            </a:r>
            <a:r>
              <a:rPr lang="en-US" dirty="0" err="1"/>
              <a:t>plaćati</a:t>
            </a:r>
            <a:r>
              <a:rPr lang="en-US" dirty="0"/>
              <a:t> </a:t>
            </a:r>
            <a:r>
              <a:rPr lang="en-US" dirty="0" err="1"/>
              <a:t>trošak</a:t>
            </a:r>
            <a:r>
              <a:rPr lang="en-US" dirty="0"/>
              <a:t> za </a:t>
            </a:r>
            <a:r>
              <a:rPr lang="en-US" dirty="0" err="1"/>
              <a:t>održavanje</a:t>
            </a:r>
            <a:r>
              <a:rPr lang="en-US" dirty="0"/>
              <a:t> </a:t>
            </a:r>
            <a:r>
              <a:rPr lang="en-US" dirty="0" err="1"/>
              <a:t>patenta</a:t>
            </a:r>
            <a:endParaRPr lang="en-US" dirty="0"/>
          </a:p>
          <a:p>
            <a:pPr marL="285750" indent="-285750">
              <a:buFont typeface="Wingdings" panose="05000000000000000000" pitchFamily="2" charset="2"/>
              <a:buChar char="§"/>
            </a:pPr>
            <a:r>
              <a:rPr lang="en-US" dirty="0" err="1"/>
              <a:t>Spremni</a:t>
            </a:r>
            <a:r>
              <a:rPr lang="en-US" dirty="0"/>
              <a:t> za </a:t>
            </a:r>
            <a:r>
              <a:rPr lang="en-US" dirty="0" err="1"/>
              <a:t>troškove</a:t>
            </a:r>
            <a:r>
              <a:rPr lang="en-US" dirty="0"/>
              <a:t> </a:t>
            </a:r>
            <a:r>
              <a:rPr lang="en-US" dirty="0" err="1"/>
              <a:t>odbrane</a:t>
            </a:r>
            <a:r>
              <a:rPr lang="en-US" dirty="0"/>
              <a:t> </a:t>
            </a:r>
            <a:r>
              <a:rPr lang="en-US" dirty="0" err="1"/>
              <a:t>patenta</a:t>
            </a:r>
            <a:endParaRPr lang="en-US" dirty="0"/>
          </a:p>
          <a:p>
            <a:pPr marL="285750" indent="-285750">
              <a:buFont typeface="Wingdings" panose="05000000000000000000" pitchFamily="2" charset="2"/>
              <a:buChar char="q"/>
            </a:pPr>
            <a:endParaRPr lang="en-US" dirty="0"/>
          </a:p>
        </p:txBody>
      </p:sp>
      <p:pic>
        <p:nvPicPr>
          <p:cNvPr id="6" name="Picture 5">
            <a:extLst>
              <a:ext uri="{FF2B5EF4-FFF2-40B4-BE49-F238E27FC236}">
                <a16:creationId xmlns:a16="http://schemas.microsoft.com/office/drawing/2014/main" id="{55E0151C-4F7D-40FB-A803-EAB2B02618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46583" y1="38667" x2="39667" y2="42083"/>
                        <a14:foregroundMark x1="39667" y1="42083" x2="35417" y2="48750"/>
                        <a14:foregroundMark x1="35417" y1="48750" x2="35083" y2="41333"/>
                        <a14:foregroundMark x1="35083" y1="41333" x2="29833" y2="35750"/>
                        <a14:foregroundMark x1="29833" y1="35750" x2="25417" y2="41667"/>
                        <a14:foregroundMark x1="25417" y1="41667" x2="26083" y2="48667"/>
                        <a14:foregroundMark x1="26083" y1="48667" x2="31500" y2="54000"/>
                        <a14:foregroundMark x1="31500" y1="54000" x2="38500" y2="54667"/>
                        <a14:foregroundMark x1="38500" y1="54667" x2="41500" y2="48250"/>
                        <a14:foregroundMark x1="41500" y1="48250" x2="42333" y2="47500"/>
                        <a14:foregroundMark x1="42750" y1="41500" x2="42917" y2="47500"/>
                        <a14:foregroundMark x1="42917" y1="46917" x2="40833" y2="48417"/>
                        <a14:foregroundMark x1="27250" y1="46833" x2="34167" y2="49250"/>
                        <a14:foregroundMark x1="34167" y1="49250" x2="39083" y2="44750"/>
                        <a14:foregroundMark x1="41083" y1="47750" x2="37000" y2="53583"/>
                        <a14:foregroundMark x1="37000" y1="53583" x2="30500" y2="48583"/>
                        <a14:foregroundMark x1="46583" y1="46000" x2="46000" y2="57250"/>
                        <a14:foregroundMark x1="41417" y1="59417" x2="50083" y2="61167"/>
                        <a14:foregroundMark x1="50083" y1="61167" x2="54833" y2="60583"/>
                        <a14:foregroundMark x1="56500" y1="60917" x2="61667" y2="56250"/>
                        <a14:foregroundMark x1="61667" y1="56250" x2="59083" y2="46083"/>
                        <a14:foregroundMark x1="55083" y1="58083" x2="58667" y2="44250"/>
                        <a14:foregroundMark x1="53917" y1="49083" x2="60000" y2="35333"/>
                        <a14:foregroundMark x1="62167" y1="32500" x2="66667" y2="22333"/>
                        <a14:foregroundMark x1="46583" y1="39583" x2="40167" y2="36000"/>
                        <a14:foregroundMark x1="40167" y1="36000" x2="38000" y2="27583"/>
                        <a14:foregroundMark x1="39750" y1="32750" x2="38417" y2="25417"/>
                        <a14:foregroundMark x1="38417" y1="25417" x2="38917" y2="24917"/>
                        <a14:foregroundMark x1="57167" y1="24917" x2="56167" y2="32833"/>
                        <a14:foregroundMark x1="56167" y1="32833" x2="50583" y2="38083"/>
                        <a14:foregroundMark x1="50583" y1="38083" x2="50667" y2="38750"/>
                        <a14:foregroundMark x1="56750" y1="22750" x2="58000" y2="26833"/>
                        <a14:foregroundMark x1="65583" y1="34667" x2="68167" y2="42000"/>
                        <a14:foregroundMark x1="68167" y1="42000" x2="77750" y2="42833"/>
                        <a14:foregroundMark x1="77750" y1="42833" x2="86583" y2="42000"/>
                        <a14:foregroundMark x1="86583" y1="42000" x2="85583" y2="34583"/>
                        <a14:foregroundMark x1="85583" y1="34583" x2="64000" y2="34583"/>
                        <a14:foregroundMark x1="74167" y1="37000" x2="74167" y2="37000"/>
                        <a14:foregroundMark x1="74167" y1="37000" x2="74167" y2="37833"/>
                        <a14:foregroundMark x1="75417" y1="38917" x2="75417" y2="38917"/>
                        <a14:foregroundMark x1="75417" y1="39083" x2="75417" y2="39083"/>
                        <a14:foregroundMark x1="73750" y1="39083" x2="73750" y2="39083"/>
                        <a14:foregroundMark x1="67750" y1="17583" x2="67750" y2="17583"/>
                        <a14:foregroundMark x1="68083" y1="17583" x2="68083" y2="17583"/>
                        <a14:foregroundMark x1="68083" y1="17583" x2="68083" y2="17583"/>
                        <a14:foregroundMark x1="68083" y1="17583" x2="68083" y2="17583"/>
                        <a14:foregroundMark x1="68083" y1="14667" x2="67000" y2="20417"/>
                        <a14:foregroundMark x1="50250" y1="32750" x2="50250" y2="32750"/>
                        <a14:foregroundMark x1="50250" y1="32750" x2="51750" y2="32917"/>
                        <a14:foregroundMark x1="46417" y1="32667" x2="49583" y2="33167"/>
                        <a14:foregroundMark x1="65167" y1="20833" x2="67917" y2="21500"/>
                        <a14:foregroundMark x1="52667" y1="42333" x2="53333" y2="44917"/>
                        <a14:foregroundMark x1="46250" y1="41917" x2="48333" y2="44250"/>
                      </a14:backgroundRemoval>
                    </a14:imgEffect>
                  </a14:imgLayer>
                </a14:imgProps>
              </a:ext>
              <a:ext uri="{28A0092B-C50C-407E-A947-70E740481C1C}">
                <a14:useLocalDpi xmlns:a14="http://schemas.microsoft.com/office/drawing/2010/main" val="0"/>
              </a:ext>
            </a:extLst>
          </a:blip>
          <a:stretch>
            <a:fillRect/>
          </a:stretch>
        </p:blipFill>
        <p:spPr>
          <a:xfrm>
            <a:off x="-360212" y="3109473"/>
            <a:ext cx="1905001" cy="1905001"/>
          </a:xfrm>
          <a:prstGeom prst="rect">
            <a:avLst/>
          </a:prstGeom>
        </p:spPr>
      </p:pic>
      <p:pic>
        <p:nvPicPr>
          <p:cNvPr id="8" name="Picture 7">
            <a:extLst>
              <a:ext uri="{FF2B5EF4-FFF2-40B4-BE49-F238E27FC236}">
                <a16:creationId xmlns:a16="http://schemas.microsoft.com/office/drawing/2014/main" id="{6F037316-7DA7-4CEF-83F6-20059A6B3FAA}"/>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7500" b="90000" l="9881" r="89723">
                        <a14:foregroundMark x1="41107" y1="13000" x2="50988" y2="7500"/>
                        <a14:foregroundMark x1="50593" y1="17000" x2="51779" y2="19000"/>
                        <a14:foregroundMark x1="51779" y1="19000" x2="58498" y2="25500"/>
                      </a14:backgroundRemoval>
                    </a14:imgEffect>
                  </a14:imgLayer>
                </a14:imgProps>
              </a:ext>
              <a:ext uri="{28A0092B-C50C-407E-A947-70E740481C1C}">
                <a14:useLocalDpi xmlns:a14="http://schemas.microsoft.com/office/drawing/2010/main" val="0"/>
              </a:ext>
            </a:extLst>
          </a:blip>
          <a:stretch>
            <a:fillRect/>
          </a:stretch>
        </p:blipFill>
        <p:spPr>
          <a:xfrm>
            <a:off x="9782175" y="3428999"/>
            <a:ext cx="2409825" cy="1905000"/>
          </a:xfrm>
          <a:prstGeom prst="rect">
            <a:avLst/>
          </a:prstGeom>
        </p:spPr>
      </p:pic>
    </p:spTree>
    <p:extLst>
      <p:ext uri="{BB962C8B-B14F-4D97-AF65-F5344CB8AC3E}">
        <p14:creationId xmlns:p14="http://schemas.microsoft.com/office/powerpoint/2010/main" val="134194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0F507-3041-46CD-8ACD-8B1236895137}"/>
              </a:ext>
            </a:extLst>
          </p:cNvPr>
          <p:cNvSpPr>
            <a:spLocks noGrp="1"/>
          </p:cNvSpPr>
          <p:nvPr>
            <p:ph type="title"/>
          </p:nvPr>
        </p:nvSpPr>
        <p:spPr>
          <a:xfrm>
            <a:off x="1069848" y="484632"/>
            <a:ext cx="10058400" cy="1609344"/>
          </a:xfrm>
        </p:spPr>
        <p:txBody>
          <a:bodyPr vert="horz" lIns="91440" tIns="45720" rIns="91440" bIns="45720" rtlCol="0" anchor="ctr">
            <a:normAutofit/>
          </a:bodyPr>
          <a:lstStyle/>
          <a:p>
            <a:r>
              <a:rPr lang="en-US" sz="5400" err="1">
                <a:solidFill>
                  <a:schemeClr val="tx1"/>
                </a:solidFill>
              </a:rPr>
              <a:t>Primeri</a:t>
            </a:r>
            <a:r>
              <a:rPr lang="en-US" sz="5400">
                <a:solidFill>
                  <a:schemeClr val="tx1"/>
                </a:solidFill>
              </a:rPr>
              <a:t> </a:t>
            </a:r>
            <a:r>
              <a:rPr lang="en-US" sz="5400" err="1">
                <a:solidFill>
                  <a:schemeClr val="tx1"/>
                </a:solidFill>
              </a:rPr>
              <a:t>Izgubljenog</a:t>
            </a:r>
            <a:r>
              <a:rPr lang="en-US" sz="5400">
                <a:solidFill>
                  <a:schemeClr val="tx1"/>
                </a:solidFill>
              </a:rPr>
              <a:t> </a:t>
            </a:r>
            <a:r>
              <a:rPr lang="en-US" sz="5400" err="1">
                <a:solidFill>
                  <a:schemeClr val="tx1"/>
                </a:solidFill>
              </a:rPr>
              <a:t>novca</a:t>
            </a:r>
          </a:p>
        </p:txBody>
      </p:sp>
      <p:pic>
        <p:nvPicPr>
          <p:cNvPr id="5" name="Picture 4">
            <a:extLst>
              <a:ext uri="{FF2B5EF4-FFF2-40B4-BE49-F238E27FC236}">
                <a16:creationId xmlns:a16="http://schemas.microsoft.com/office/drawing/2014/main" id="{6EA2BC3F-8BB3-4475-9EA1-67B5D92AF2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6336" y="2637781"/>
            <a:ext cx="2648787" cy="23210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7" name="Picture 6">
            <a:extLst>
              <a:ext uri="{FF2B5EF4-FFF2-40B4-BE49-F238E27FC236}">
                <a16:creationId xmlns:a16="http://schemas.microsoft.com/office/drawing/2014/main" id="{01DDAF1A-BB33-44F5-8911-7F054DAABA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05535" y="1959720"/>
            <a:ext cx="2660288" cy="199521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2" name="Picture 11">
            <a:extLst>
              <a:ext uri="{FF2B5EF4-FFF2-40B4-BE49-F238E27FC236}">
                <a16:creationId xmlns:a16="http://schemas.microsoft.com/office/drawing/2014/main" id="{79CEBC05-E140-4979-AF52-ED6E9E430D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26346" y="4544944"/>
            <a:ext cx="2872924" cy="191528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5" name="Picture 14">
            <a:extLst>
              <a:ext uri="{FF2B5EF4-FFF2-40B4-BE49-F238E27FC236}">
                <a16:creationId xmlns:a16="http://schemas.microsoft.com/office/drawing/2014/main" id="{FD435363-E309-435F-A27D-B3F969A11B2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55005" y="4561282"/>
            <a:ext cx="2554064" cy="212119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7" name="Picture 16">
            <a:extLst>
              <a:ext uri="{FF2B5EF4-FFF2-40B4-BE49-F238E27FC236}">
                <a16:creationId xmlns:a16="http://schemas.microsoft.com/office/drawing/2014/main" id="{87E4C869-2A29-4048-B35A-6433CD0134D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4249" y="1725173"/>
            <a:ext cx="2321000" cy="23210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8" name="TextBox 17">
            <a:extLst>
              <a:ext uri="{FF2B5EF4-FFF2-40B4-BE49-F238E27FC236}">
                <a16:creationId xmlns:a16="http://schemas.microsoft.com/office/drawing/2014/main" id="{E94C0823-4FD9-49FB-B497-269BDB83480C}"/>
              </a:ext>
            </a:extLst>
          </p:cNvPr>
          <p:cNvSpPr txBox="1"/>
          <p:nvPr/>
        </p:nvSpPr>
        <p:spPr>
          <a:xfrm>
            <a:off x="2527419" y="3364005"/>
            <a:ext cx="1385636" cy="590931"/>
          </a:xfrm>
          <a:prstGeom prst="rect">
            <a:avLst/>
          </a:prstGeom>
          <a:noFill/>
        </p:spPr>
        <p:txBody>
          <a:bodyPr wrap="none" rtlCol="0">
            <a:spAutoFit/>
          </a:bodyPr>
          <a:lstStyle/>
          <a:p>
            <a:pPr algn="ctr">
              <a:lnSpc>
                <a:spcPct val="90000"/>
              </a:lnSpc>
            </a:pPr>
            <a:r>
              <a:rPr lang="en-US" err="1">
                <a:solidFill>
                  <a:schemeClr val="tx2"/>
                </a:solidFill>
              </a:rPr>
              <a:t>Dzon</a:t>
            </a:r>
            <a:r>
              <a:rPr lang="en-US">
                <a:solidFill>
                  <a:schemeClr val="tx2"/>
                </a:solidFill>
              </a:rPr>
              <a:t> </a:t>
            </a:r>
            <a:r>
              <a:rPr lang="en-US" err="1">
                <a:solidFill>
                  <a:schemeClr val="tx2"/>
                </a:solidFill>
              </a:rPr>
              <a:t>Voker</a:t>
            </a:r>
            <a:endParaRPr lang="en-US">
              <a:solidFill>
                <a:schemeClr val="tx2"/>
              </a:solidFill>
            </a:endParaRPr>
          </a:p>
          <a:p>
            <a:pPr algn="ctr">
              <a:lnSpc>
                <a:spcPct val="90000"/>
              </a:lnSpc>
            </a:pPr>
            <a:r>
              <a:rPr lang="en-US" err="1">
                <a:solidFill>
                  <a:schemeClr val="tx2"/>
                </a:solidFill>
              </a:rPr>
              <a:t>Sibice</a:t>
            </a:r>
            <a:endParaRPr lang="en-US">
              <a:solidFill>
                <a:schemeClr val="tx2"/>
              </a:solidFill>
            </a:endParaRPr>
          </a:p>
        </p:txBody>
      </p:sp>
      <p:sp>
        <p:nvSpPr>
          <p:cNvPr id="20" name="TextBox 19">
            <a:extLst>
              <a:ext uri="{FF2B5EF4-FFF2-40B4-BE49-F238E27FC236}">
                <a16:creationId xmlns:a16="http://schemas.microsoft.com/office/drawing/2014/main" id="{C2D5BE9B-9487-4BC0-BF8A-2861A97761F2}"/>
              </a:ext>
            </a:extLst>
          </p:cNvPr>
          <p:cNvSpPr txBox="1"/>
          <p:nvPr/>
        </p:nvSpPr>
        <p:spPr>
          <a:xfrm>
            <a:off x="-183445" y="5724833"/>
            <a:ext cx="2068689" cy="590931"/>
          </a:xfrm>
          <a:prstGeom prst="rect">
            <a:avLst/>
          </a:prstGeom>
          <a:noFill/>
        </p:spPr>
        <p:txBody>
          <a:bodyPr wrap="square">
            <a:spAutoFit/>
          </a:bodyPr>
          <a:lstStyle/>
          <a:p>
            <a:pPr algn="ctr">
              <a:lnSpc>
                <a:spcPct val="90000"/>
              </a:lnSpc>
              <a:buClr>
                <a:srgbClr val="9E3611"/>
              </a:buClr>
            </a:pPr>
            <a:r>
              <a:rPr lang="en-US">
                <a:solidFill>
                  <a:schemeClr val="tx2"/>
                </a:solidFill>
              </a:rPr>
              <a:t>Daisuke Inoue</a:t>
            </a:r>
          </a:p>
          <a:p>
            <a:pPr algn="ctr">
              <a:lnSpc>
                <a:spcPct val="90000"/>
              </a:lnSpc>
              <a:buClr>
                <a:srgbClr val="9E3611"/>
              </a:buClr>
            </a:pPr>
            <a:r>
              <a:rPr lang="en-US">
                <a:solidFill>
                  <a:schemeClr val="tx2"/>
                </a:solidFill>
              </a:rPr>
              <a:t>Karaoke</a:t>
            </a:r>
          </a:p>
        </p:txBody>
      </p:sp>
      <p:sp>
        <p:nvSpPr>
          <p:cNvPr id="22" name="TextBox 21">
            <a:extLst>
              <a:ext uri="{FF2B5EF4-FFF2-40B4-BE49-F238E27FC236}">
                <a16:creationId xmlns:a16="http://schemas.microsoft.com/office/drawing/2014/main" id="{60D4F949-E6FB-461D-A22F-6726FCB63BB0}"/>
              </a:ext>
            </a:extLst>
          </p:cNvPr>
          <p:cNvSpPr txBox="1"/>
          <p:nvPr/>
        </p:nvSpPr>
        <p:spPr>
          <a:xfrm>
            <a:off x="9552037" y="5782437"/>
            <a:ext cx="2746022" cy="840230"/>
          </a:xfrm>
          <a:prstGeom prst="rect">
            <a:avLst/>
          </a:prstGeom>
          <a:noFill/>
        </p:spPr>
        <p:txBody>
          <a:bodyPr wrap="square">
            <a:spAutoFit/>
          </a:bodyPr>
          <a:lstStyle/>
          <a:p>
            <a:pPr algn="ctr">
              <a:lnSpc>
                <a:spcPct val="90000"/>
              </a:lnSpc>
              <a:buClr>
                <a:srgbClr val="9E3611"/>
              </a:buClr>
            </a:pPr>
            <a:r>
              <a:rPr lang="en-US" dirty="0"/>
              <a:t>Tim Berners-Lee </a:t>
            </a:r>
            <a:r>
              <a:rPr lang="en-US" dirty="0" err="1"/>
              <a:t>Hipertekst</a:t>
            </a:r>
            <a:r>
              <a:rPr lang="en-US" dirty="0"/>
              <a:t> </a:t>
            </a:r>
            <a:r>
              <a:rPr lang="en-US" dirty="0" err="1"/>
              <a:t>dokument</a:t>
            </a:r>
            <a:r>
              <a:rPr lang="sr-Latn-RS" dirty="0"/>
              <a:t> </a:t>
            </a:r>
          </a:p>
          <a:p>
            <a:pPr algn="ctr">
              <a:lnSpc>
                <a:spcPct val="90000"/>
              </a:lnSpc>
              <a:buClr>
                <a:srgbClr val="9E3611"/>
              </a:buClr>
            </a:pPr>
            <a:r>
              <a:rPr lang="sr-Latn-RS" dirty="0">
                <a:solidFill>
                  <a:srgbClr val="E9E5DC"/>
                </a:solidFill>
              </a:rPr>
              <a:t>protokol</a:t>
            </a:r>
            <a:endParaRPr lang="en-US" dirty="0">
              <a:solidFill>
                <a:srgbClr val="E9E5DC"/>
              </a:solidFill>
            </a:endParaRPr>
          </a:p>
        </p:txBody>
      </p:sp>
      <p:sp>
        <p:nvSpPr>
          <p:cNvPr id="24" name="TextBox 23">
            <a:extLst>
              <a:ext uri="{FF2B5EF4-FFF2-40B4-BE49-F238E27FC236}">
                <a16:creationId xmlns:a16="http://schemas.microsoft.com/office/drawing/2014/main" id="{856A4344-D6C3-4585-8ED3-0506F3828018}"/>
              </a:ext>
            </a:extLst>
          </p:cNvPr>
          <p:cNvSpPr txBox="1"/>
          <p:nvPr/>
        </p:nvSpPr>
        <p:spPr>
          <a:xfrm>
            <a:off x="7188335" y="2746029"/>
            <a:ext cx="2122493" cy="590931"/>
          </a:xfrm>
          <a:prstGeom prst="rect">
            <a:avLst/>
          </a:prstGeom>
          <a:noFill/>
        </p:spPr>
        <p:txBody>
          <a:bodyPr wrap="square">
            <a:spAutoFit/>
          </a:bodyPr>
          <a:lstStyle/>
          <a:p>
            <a:pPr algn="ctr">
              <a:lnSpc>
                <a:spcPct val="90000"/>
              </a:lnSpc>
              <a:buClr>
                <a:srgbClr val="9E3611"/>
              </a:buClr>
            </a:pPr>
            <a:r>
              <a:rPr lang="en-US"/>
              <a:t>Ron Klein</a:t>
            </a:r>
          </a:p>
          <a:p>
            <a:pPr algn="ctr">
              <a:lnSpc>
                <a:spcPct val="90000"/>
              </a:lnSpc>
              <a:buClr>
                <a:srgbClr val="9E3611"/>
              </a:buClr>
            </a:pPr>
            <a:r>
              <a:rPr lang="en-US" err="1"/>
              <a:t>Magnetna</a:t>
            </a:r>
            <a:r>
              <a:rPr lang="en-US"/>
              <a:t> </a:t>
            </a:r>
            <a:r>
              <a:rPr lang="en-US" err="1"/>
              <a:t>traka</a:t>
            </a:r>
            <a:endParaRPr lang="en-US"/>
          </a:p>
        </p:txBody>
      </p:sp>
      <p:sp>
        <p:nvSpPr>
          <p:cNvPr id="26" name="Text Placeholder 25">
            <a:extLst>
              <a:ext uri="{FF2B5EF4-FFF2-40B4-BE49-F238E27FC236}">
                <a16:creationId xmlns:a16="http://schemas.microsoft.com/office/drawing/2014/main" id="{134E2224-F112-4E89-8790-0CEC6F8F59B8}"/>
              </a:ext>
            </a:extLst>
          </p:cNvPr>
          <p:cNvSpPr>
            <a:spLocks noGrp="1"/>
          </p:cNvSpPr>
          <p:nvPr>
            <p:ph type="body" sz="half" idx="2"/>
          </p:nvPr>
        </p:nvSpPr>
        <p:spPr>
          <a:xfrm>
            <a:off x="4404249" y="4958781"/>
            <a:ext cx="2660288" cy="1030351"/>
          </a:xfrm>
        </p:spPr>
        <p:txBody>
          <a:bodyPr>
            <a:normAutofit/>
          </a:bodyPr>
          <a:lstStyle/>
          <a:p>
            <a:pPr algn="ctr"/>
            <a:r>
              <a:rPr lang="en-US" sz="1800">
                <a:solidFill>
                  <a:schemeClr val="tx1"/>
                </a:solidFill>
              </a:rPr>
              <a:t>Douglas Engelbart</a:t>
            </a:r>
          </a:p>
          <a:p>
            <a:pPr algn="ctr"/>
            <a:r>
              <a:rPr lang="en-US" sz="1800">
                <a:solidFill>
                  <a:schemeClr val="tx1"/>
                </a:solidFill>
              </a:rPr>
              <a:t>Mis</a:t>
            </a:r>
          </a:p>
          <a:p>
            <a:endParaRPr lang="en-US"/>
          </a:p>
        </p:txBody>
      </p:sp>
    </p:spTree>
    <p:extLst>
      <p:ext uri="{BB962C8B-B14F-4D97-AF65-F5344CB8AC3E}">
        <p14:creationId xmlns:p14="http://schemas.microsoft.com/office/powerpoint/2010/main" val="342266383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6">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22" grpId="0"/>
      <p:bldP spid="24" grpId="0"/>
      <p:bldP spid="26"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A7770-76CF-4F66-89BF-607570726232}"/>
              </a:ext>
            </a:extLst>
          </p:cNvPr>
          <p:cNvSpPr>
            <a:spLocks noGrp="1"/>
          </p:cNvSpPr>
          <p:nvPr>
            <p:ph type="title"/>
          </p:nvPr>
        </p:nvSpPr>
        <p:spPr>
          <a:xfrm>
            <a:off x="1069848" y="484632"/>
            <a:ext cx="10058400" cy="1609344"/>
          </a:xfrm>
        </p:spPr>
        <p:txBody>
          <a:bodyPr vert="horz" lIns="91440" tIns="45720" rIns="91440" bIns="45720" rtlCol="0" anchor="ctr">
            <a:normAutofit/>
          </a:bodyPr>
          <a:lstStyle/>
          <a:p>
            <a:r>
              <a:rPr lang="en-US" sz="5400" err="1"/>
              <a:t>Postoje</a:t>
            </a:r>
            <a:r>
              <a:rPr lang="en-US" sz="5400"/>
              <a:t> I </a:t>
            </a:r>
            <a:r>
              <a:rPr lang="en-US" sz="5400" err="1"/>
              <a:t>neki</a:t>
            </a:r>
            <a:r>
              <a:rPr lang="en-US" sz="5400"/>
              <a:t> </a:t>
            </a:r>
            <a:r>
              <a:rPr lang="en-US" sz="5400" err="1"/>
              <a:t>humanisti</a:t>
            </a:r>
          </a:p>
        </p:txBody>
      </p:sp>
      <p:sp>
        <p:nvSpPr>
          <p:cNvPr id="4" name="Text Placeholder 3">
            <a:extLst>
              <a:ext uri="{FF2B5EF4-FFF2-40B4-BE49-F238E27FC236}">
                <a16:creationId xmlns:a16="http://schemas.microsoft.com/office/drawing/2014/main" id="{DCF4A522-8EFF-4F40-A6D0-4EC87050EBF4}"/>
              </a:ext>
            </a:extLst>
          </p:cNvPr>
          <p:cNvSpPr>
            <a:spLocks noGrp="1"/>
          </p:cNvSpPr>
          <p:nvPr>
            <p:ph type="body" sz="half" idx="2"/>
          </p:nvPr>
        </p:nvSpPr>
        <p:spPr>
          <a:xfrm>
            <a:off x="8751445" y="4982864"/>
            <a:ext cx="2706737" cy="646330"/>
          </a:xfrm>
        </p:spPr>
        <p:txBody>
          <a:bodyPr vert="horz" lIns="91440" tIns="45720" rIns="91440" bIns="45720" rtlCol="0" anchor="t">
            <a:normAutofit fontScale="92500" lnSpcReduction="10000"/>
          </a:bodyPr>
          <a:lstStyle/>
          <a:p>
            <a:pPr algn="ctr">
              <a:lnSpc>
                <a:spcPct val="90000"/>
              </a:lnSpc>
              <a:buClr>
                <a:srgbClr val="9E3611"/>
              </a:buClr>
            </a:pPr>
            <a:r>
              <a:rPr lang="en-US" sz="1800" dirty="0">
                <a:solidFill>
                  <a:schemeClr val="tx1"/>
                </a:solidFill>
              </a:rPr>
              <a:t>Fredrick </a:t>
            </a:r>
            <a:r>
              <a:rPr lang="en-US" sz="1800" dirty="0" err="1">
                <a:solidFill>
                  <a:schemeClr val="tx1"/>
                </a:solidFill>
              </a:rPr>
              <a:t>Bantin</a:t>
            </a:r>
            <a:endParaRPr lang="en-US" sz="1800" dirty="0">
              <a:solidFill>
                <a:schemeClr val="tx1"/>
              </a:solidFill>
            </a:endParaRPr>
          </a:p>
          <a:p>
            <a:pPr algn="ctr">
              <a:lnSpc>
                <a:spcPct val="90000"/>
              </a:lnSpc>
              <a:buClr>
                <a:srgbClr val="9E3611"/>
              </a:buClr>
            </a:pPr>
            <a:r>
              <a:rPr lang="sr-Latn-RS" sz="1800" dirty="0">
                <a:solidFill>
                  <a:schemeClr val="tx1"/>
                </a:solidFill>
              </a:rPr>
              <a:t>I</a:t>
            </a:r>
            <a:r>
              <a:rPr lang="en-US" sz="1800" dirty="0" err="1">
                <a:solidFill>
                  <a:schemeClr val="tx1"/>
                </a:solidFill>
              </a:rPr>
              <a:t>nsulin</a:t>
            </a:r>
            <a:endParaRPr lang="en-US" sz="1800" dirty="0">
              <a:solidFill>
                <a:schemeClr val="tx1"/>
              </a:solidFill>
            </a:endParaRPr>
          </a:p>
        </p:txBody>
      </p:sp>
      <p:pic>
        <p:nvPicPr>
          <p:cNvPr id="5" name="Picture 4">
            <a:extLst>
              <a:ext uri="{FF2B5EF4-FFF2-40B4-BE49-F238E27FC236}">
                <a16:creationId xmlns:a16="http://schemas.microsoft.com/office/drawing/2014/main" id="{87D59FE9-0B9C-43C5-B4C9-7367004ADC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5633" y="2093976"/>
            <a:ext cx="2706737" cy="35638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84C5A2B0-C19B-46F6-B798-45DA4AB01C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3084" y="2093976"/>
            <a:ext cx="2706737" cy="353521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TextBox 7">
            <a:extLst>
              <a:ext uri="{FF2B5EF4-FFF2-40B4-BE49-F238E27FC236}">
                <a16:creationId xmlns:a16="http://schemas.microsoft.com/office/drawing/2014/main" id="{76649AE9-8239-47A8-9988-3FD0823065BE}"/>
              </a:ext>
            </a:extLst>
          </p:cNvPr>
          <p:cNvSpPr txBox="1"/>
          <p:nvPr/>
        </p:nvSpPr>
        <p:spPr>
          <a:xfrm>
            <a:off x="3939821" y="4982864"/>
            <a:ext cx="1906548" cy="646331"/>
          </a:xfrm>
          <a:prstGeom prst="rect">
            <a:avLst/>
          </a:prstGeom>
          <a:noFill/>
        </p:spPr>
        <p:txBody>
          <a:bodyPr wrap="none" rtlCol="0">
            <a:spAutoFit/>
          </a:bodyPr>
          <a:lstStyle/>
          <a:p>
            <a:pPr algn="ctr"/>
            <a:r>
              <a:rPr lang="en-US"/>
              <a:t>Jonas Salk </a:t>
            </a:r>
          </a:p>
          <a:p>
            <a:pPr algn="ctr"/>
            <a:r>
              <a:rPr lang="en-US" err="1"/>
              <a:t>Vakcina</a:t>
            </a:r>
            <a:r>
              <a:rPr lang="en-US"/>
              <a:t> za polio</a:t>
            </a:r>
          </a:p>
        </p:txBody>
      </p:sp>
    </p:spTree>
    <p:extLst>
      <p:ext uri="{BB962C8B-B14F-4D97-AF65-F5344CB8AC3E}">
        <p14:creationId xmlns:p14="http://schemas.microsoft.com/office/powerpoint/2010/main" val="1479011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F1CB8-62E6-416E-8E83-CBB2332C6765}"/>
              </a:ext>
            </a:extLst>
          </p:cNvPr>
          <p:cNvSpPr>
            <a:spLocks noGrp="1"/>
          </p:cNvSpPr>
          <p:nvPr>
            <p:ph type="title"/>
          </p:nvPr>
        </p:nvSpPr>
        <p:spPr>
          <a:xfrm>
            <a:off x="1069848" y="484632"/>
            <a:ext cx="10058400" cy="1609344"/>
          </a:xfrm>
        </p:spPr>
        <p:txBody>
          <a:bodyPr vert="horz" lIns="91440" tIns="45720" rIns="91440" bIns="45720" rtlCol="0" anchor="ctr">
            <a:normAutofit/>
          </a:bodyPr>
          <a:lstStyle/>
          <a:p>
            <a:r>
              <a:rPr lang="en-US" sz="5400" err="1">
                <a:solidFill>
                  <a:schemeClr val="tx1"/>
                </a:solidFill>
              </a:rPr>
              <a:t>Patentni</a:t>
            </a:r>
            <a:r>
              <a:rPr lang="en-US" sz="5400">
                <a:solidFill>
                  <a:schemeClr val="tx1"/>
                </a:solidFill>
              </a:rPr>
              <a:t> </a:t>
            </a:r>
            <a:r>
              <a:rPr lang="en-US" sz="5400" err="1">
                <a:solidFill>
                  <a:schemeClr val="tx1"/>
                </a:solidFill>
              </a:rPr>
              <a:t>ratovi</a:t>
            </a:r>
            <a:endParaRPr lang="en-US" sz="5400">
              <a:solidFill>
                <a:schemeClr val="tx1"/>
              </a:solidFill>
            </a:endParaRPr>
          </a:p>
        </p:txBody>
      </p:sp>
      <p:sp>
        <p:nvSpPr>
          <p:cNvPr id="4" name="Text Placeholder 3">
            <a:extLst>
              <a:ext uri="{FF2B5EF4-FFF2-40B4-BE49-F238E27FC236}">
                <a16:creationId xmlns:a16="http://schemas.microsoft.com/office/drawing/2014/main" id="{507EC0AF-21B6-4724-861E-BA3CAE3531CA}"/>
              </a:ext>
            </a:extLst>
          </p:cNvPr>
          <p:cNvSpPr>
            <a:spLocks noGrp="1"/>
          </p:cNvSpPr>
          <p:nvPr>
            <p:ph type="body" sz="half" idx="2"/>
          </p:nvPr>
        </p:nvSpPr>
        <p:spPr>
          <a:xfrm>
            <a:off x="1069848" y="2121408"/>
            <a:ext cx="10058400" cy="4050792"/>
          </a:xfrm>
        </p:spPr>
        <p:txBody>
          <a:bodyPr vert="horz" lIns="91440" tIns="45720" rIns="91440" bIns="45720" rtlCol="0" anchor="t">
            <a:normAutofit/>
          </a:bodyPr>
          <a:lstStyle/>
          <a:p>
            <a:pPr marL="102870" indent="-285750" algn="ctr">
              <a:lnSpc>
                <a:spcPct val="90000"/>
              </a:lnSpc>
              <a:buFont typeface="Arial" pitchFamily="2" charset="2"/>
              <a:buChar char="•"/>
            </a:pPr>
            <a:r>
              <a:rPr lang="en-US" sz="2800" b="1" cap="all"/>
              <a:t> LITTON VS HONEYWELL (1993) – $1.2 </a:t>
            </a:r>
            <a:r>
              <a:rPr lang="en-US" sz="2800" b="1" cap="all" err="1"/>
              <a:t>BILLion</a:t>
            </a:r>
            <a:endParaRPr lang="en-US" sz="2800" b="1" cap="all">
              <a:solidFill>
                <a:schemeClr val="tx2"/>
              </a:solidFill>
            </a:endParaRPr>
          </a:p>
          <a:p>
            <a:pPr algn="ctr">
              <a:lnSpc>
                <a:spcPct val="90000"/>
              </a:lnSpc>
            </a:pPr>
            <a:endParaRPr lang="en-US" sz="2800" b="1" cap="all">
              <a:solidFill>
                <a:schemeClr val="tx2"/>
              </a:solidFill>
            </a:endParaRPr>
          </a:p>
          <a:p>
            <a:pPr marL="102870" indent="-285750" algn="ctr">
              <a:lnSpc>
                <a:spcPct val="90000"/>
              </a:lnSpc>
              <a:buFont typeface="Arial" pitchFamily="2" charset="2"/>
              <a:buChar char="•"/>
            </a:pPr>
            <a:endParaRPr lang="en-US" sz="2800">
              <a:solidFill>
                <a:schemeClr val="tx2"/>
              </a:solidFill>
            </a:endParaRPr>
          </a:p>
          <a:p>
            <a:pPr marL="102870" indent="-285750" algn="ctr">
              <a:lnSpc>
                <a:spcPct val="90000"/>
              </a:lnSpc>
              <a:buClr>
                <a:srgbClr val="9E3611"/>
              </a:buClr>
              <a:buFont typeface="Arial" pitchFamily="2" charset="2"/>
              <a:buChar char="•"/>
            </a:pPr>
            <a:r>
              <a:rPr lang="en-US" sz="2800" b="1" cap="all"/>
              <a:t>LUCENT VS MICROSOFT (2007) – $1.5 BILLION</a:t>
            </a:r>
          </a:p>
          <a:p>
            <a:pPr algn="ctr">
              <a:lnSpc>
                <a:spcPct val="90000"/>
              </a:lnSpc>
              <a:buClr>
                <a:srgbClr val="9E3611"/>
              </a:buClr>
            </a:pPr>
            <a:endParaRPr lang="en-US" sz="2800" b="1" cap="all">
              <a:solidFill>
                <a:srgbClr val="9E3611"/>
              </a:solidFill>
            </a:endParaRPr>
          </a:p>
          <a:p>
            <a:pPr marL="102870" indent="-285750" algn="ctr">
              <a:lnSpc>
                <a:spcPct val="90000"/>
              </a:lnSpc>
              <a:buClr>
                <a:srgbClr val="9E3611"/>
              </a:buClr>
              <a:buFont typeface="Arial" pitchFamily="2" charset="2"/>
              <a:buChar char="•"/>
            </a:pPr>
            <a:endParaRPr lang="en-US" sz="2800" b="1" cap="all">
              <a:solidFill>
                <a:srgbClr val="9E3611"/>
              </a:solidFill>
            </a:endParaRPr>
          </a:p>
          <a:p>
            <a:pPr marL="102870" indent="-285750" algn="ctr">
              <a:lnSpc>
                <a:spcPct val="90000"/>
              </a:lnSpc>
              <a:buClr>
                <a:srgbClr val="9E3611"/>
              </a:buClr>
              <a:buFont typeface="Arial" pitchFamily="2" charset="2"/>
              <a:buChar char="•"/>
            </a:pPr>
            <a:r>
              <a:rPr lang="en-US" sz="2800" b="1" cap="all"/>
              <a:t>PFIZER VS TEVA PHARMACEUTICALS AND SUN PHARMA (2013) – $2.1 BILLION</a:t>
            </a:r>
            <a:endParaRPr lang="en-US" sz="2800" b="1" cap="all">
              <a:solidFill>
                <a:srgbClr val="9E3611"/>
              </a:solidFill>
            </a:endParaRPr>
          </a:p>
          <a:p>
            <a:pPr marL="102870" indent="-285750">
              <a:lnSpc>
                <a:spcPct val="90000"/>
              </a:lnSpc>
              <a:buClr>
                <a:srgbClr val="9E3611"/>
              </a:buClr>
              <a:buFont typeface="Arial" pitchFamily="2" charset="2"/>
              <a:buChar char="•"/>
            </a:pPr>
            <a:endParaRPr lang="en-US" b="1" cap="all">
              <a:solidFill>
                <a:srgbClr val="9E3611"/>
              </a:solidFill>
            </a:endParaRPr>
          </a:p>
          <a:p>
            <a:pPr marL="102870" indent="-285750">
              <a:lnSpc>
                <a:spcPct val="90000"/>
              </a:lnSpc>
              <a:buClr>
                <a:srgbClr val="9E3611"/>
              </a:buClr>
              <a:buFont typeface="Arial" pitchFamily="2" charset="2"/>
              <a:buChar char="•"/>
            </a:pPr>
            <a:endParaRPr lang="en-US" b="1" cap="all">
              <a:solidFill>
                <a:srgbClr val="9E3611"/>
              </a:solidFill>
            </a:endParaRPr>
          </a:p>
          <a:p>
            <a:pPr indent="-182880">
              <a:lnSpc>
                <a:spcPct val="90000"/>
              </a:lnSpc>
              <a:buClr>
                <a:srgbClr val="9E3611"/>
              </a:buClr>
              <a:buFont typeface="Wingdings" pitchFamily="2" charset="2"/>
              <a:buChar char="§"/>
            </a:pPr>
            <a:endParaRPr lang="en-US">
              <a:solidFill>
                <a:schemeClr val="tx2"/>
              </a:solidFill>
            </a:endParaRPr>
          </a:p>
        </p:txBody>
      </p:sp>
    </p:spTree>
    <p:extLst>
      <p:ext uri="{BB962C8B-B14F-4D97-AF65-F5344CB8AC3E}">
        <p14:creationId xmlns:p14="http://schemas.microsoft.com/office/powerpoint/2010/main" val="124285132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2D09-751B-471D-9117-BAED589F1EA6}"/>
              </a:ext>
            </a:extLst>
          </p:cNvPr>
          <p:cNvSpPr>
            <a:spLocks noGrp="1"/>
          </p:cNvSpPr>
          <p:nvPr>
            <p:ph type="title"/>
          </p:nvPr>
        </p:nvSpPr>
        <p:spPr>
          <a:xfrm>
            <a:off x="6874906" y="484632"/>
            <a:ext cx="4011026" cy="1609344"/>
          </a:xfrm>
        </p:spPr>
        <p:txBody>
          <a:bodyPr vert="horz" lIns="91440" tIns="45720" rIns="91440" bIns="45720" rtlCol="0" anchor="ctr">
            <a:normAutofit/>
          </a:bodyPr>
          <a:lstStyle/>
          <a:p>
            <a:r>
              <a:rPr lang="en-US" sz="5400" cap="none" spc="50" dirty="0">
                <a:ln w="0">
                  <a:solidFill>
                    <a:schemeClr val="bg1">
                      <a:lumMod val="75000"/>
                    </a:schemeClr>
                  </a:solidFill>
                </a:ln>
                <a:solidFill>
                  <a:srgbClr val="0070C0"/>
                </a:solidFill>
                <a:effectLst>
                  <a:glow rad="101600">
                    <a:schemeClr val="tx1">
                      <a:alpha val="60000"/>
                    </a:schemeClr>
                  </a:glow>
                  <a:innerShdw blurRad="63500" dist="50800" dir="13500000">
                    <a:srgbClr val="000000">
                      <a:alpha val="50000"/>
                    </a:srgbClr>
                  </a:innerShdw>
                </a:effectLst>
                <a:latin typeface="+mn-lt"/>
              </a:rPr>
              <a:t>SAMSUNG</a:t>
            </a:r>
            <a:endParaRPr lang="en-US" sz="5400" dirty="0">
              <a:ln>
                <a:solidFill>
                  <a:schemeClr val="bg1">
                    <a:lumMod val="75000"/>
                  </a:schemeClr>
                </a:solidFill>
              </a:ln>
              <a:solidFill>
                <a:srgbClr val="0070C0"/>
              </a:solidFill>
              <a:effectLst>
                <a:glow rad="101600">
                  <a:schemeClr val="tx1">
                    <a:alpha val="60000"/>
                  </a:schemeClr>
                </a:glow>
              </a:effectLst>
              <a:latin typeface="+mn-lt"/>
            </a:endParaRPr>
          </a:p>
        </p:txBody>
      </p:sp>
      <p:pic>
        <p:nvPicPr>
          <p:cNvPr id="5" name="Picture 4">
            <a:extLst>
              <a:ext uri="{FF2B5EF4-FFF2-40B4-BE49-F238E27FC236}">
                <a16:creationId xmlns:a16="http://schemas.microsoft.com/office/drawing/2014/main" id="{2E45D21F-C9DB-4E49-9CE2-06B5430898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7451" y="2227831"/>
            <a:ext cx="4011027" cy="2246755"/>
          </a:xfrm>
          <a:prstGeom prst="rect">
            <a:avLst/>
          </a:prstGeom>
          <a:ln>
            <a:noFill/>
          </a:ln>
          <a:effectLst>
            <a:outerShdw blurRad="225425" dist="50800" dir="5220000" algn="ctr">
              <a:srgbClr val="000000">
                <a:alpha val="33000"/>
              </a:srgbClr>
            </a:outerShdw>
            <a:reflection blurRad="6350" stA="50000" endA="300" endPos="55500" dist="101600" dir="5400000" sy="-100000" algn="bl" rotWithShape="0"/>
          </a:effectLst>
          <a:scene3d>
            <a:camera prst="perspectiveHeroicExtremeLeftFacing"/>
            <a:lightRig rig="harsh" dir="t">
              <a:rot lat="0" lon="0" rev="3000000"/>
            </a:lightRig>
          </a:scene3d>
          <a:sp3d extrusionH="254000" contourW="19050">
            <a:bevelT w="82550" h="44450" prst="angle"/>
            <a:bevelB w="82550" h="44450" prst="angle"/>
            <a:contourClr>
              <a:srgbClr val="FFFFFF"/>
            </a:contourClr>
          </a:sp3d>
        </p:spPr>
      </p:pic>
      <p:pic>
        <p:nvPicPr>
          <p:cNvPr id="9" name="Picture 8">
            <a:extLst>
              <a:ext uri="{FF2B5EF4-FFF2-40B4-BE49-F238E27FC236}">
                <a16:creationId xmlns:a16="http://schemas.microsoft.com/office/drawing/2014/main" id="{F525D200-7872-4FC0-B64F-A8502040A9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433" y="2227831"/>
            <a:ext cx="3336579" cy="2402337"/>
          </a:xfrm>
          <a:prstGeom prst="rect">
            <a:avLst/>
          </a:prstGeom>
          <a:ln>
            <a:noFill/>
          </a:ln>
          <a:effectLst>
            <a:outerShdw blurRad="225425" dist="50800" dir="5220000" algn="ctr">
              <a:srgbClr val="000000">
                <a:alpha val="33000"/>
              </a:srgbClr>
            </a:outerShdw>
            <a:reflection blurRad="6350" stA="50000" endA="300" endPos="55500" dist="101600" dir="5400000" sy="-100000" algn="bl" rotWithShape="0"/>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pic>
      <p:sp>
        <p:nvSpPr>
          <p:cNvPr id="13" name="Rectangle 12">
            <a:extLst>
              <a:ext uri="{FF2B5EF4-FFF2-40B4-BE49-F238E27FC236}">
                <a16:creationId xmlns:a16="http://schemas.microsoft.com/office/drawing/2014/main" id="{87D9841E-21E2-4CD1-B62C-DAA75263EC03}"/>
              </a:ext>
            </a:extLst>
          </p:cNvPr>
          <p:cNvSpPr/>
          <p:nvPr/>
        </p:nvSpPr>
        <p:spPr>
          <a:xfrm>
            <a:off x="1544401" y="827639"/>
            <a:ext cx="2533066" cy="923330"/>
          </a:xfrm>
          <a:prstGeom prst="rect">
            <a:avLst/>
          </a:prstGeom>
          <a:noFill/>
        </p:spPr>
        <p:txBody>
          <a:bodyPr wrap="none" lIns="91440" tIns="45720" rIns="91440" bIns="45720">
            <a:spAutoFit/>
          </a:bodyPr>
          <a:lstStyle/>
          <a:p>
            <a:pPr algn="ctr"/>
            <a:r>
              <a:rPr lang="en-US" sz="5400" b="1" spc="50" dirty="0">
                <a:ln w="0">
                  <a:solidFill>
                    <a:schemeClr val="bg1">
                      <a:lumMod val="50000"/>
                    </a:schemeClr>
                  </a:solidFill>
                </a:ln>
                <a:solidFill>
                  <a:schemeClr val="bg2"/>
                </a:solidFill>
                <a:effectLst>
                  <a:glow rad="101600">
                    <a:schemeClr val="tx1">
                      <a:lumMod val="95000"/>
                      <a:lumOff val="5000"/>
                      <a:alpha val="60000"/>
                    </a:schemeClr>
                  </a:glow>
                  <a:innerShdw blurRad="63500" dist="50800" dir="13500000">
                    <a:srgbClr val="000000">
                      <a:alpha val="50000"/>
                    </a:srgbClr>
                  </a:innerShdw>
                </a:effectLst>
              </a:rPr>
              <a:t>APPLE</a:t>
            </a:r>
          </a:p>
        </p:txBody>
      </p:sp>
      <p:sp>
        <p:nvSpPr>
          <p:cNvPr id="14" name="Rectangle 13">
            <a:extLst>
              <a:ext uri="{FF2B5EF4-FFF2-40B4-BE49-F238E27FC236}">
                <a16:creationId xmlns:a16="http://schemas.microsoft.com/office/drawing/2014/main" id="{90E98E26-CBC0-4874-BBBC-8D391E6612E0}"/>
              </a:ext>
            </a:extLst>
          </p:cNvPr>
          <p:cNvSpPr/>
          <p:nvPr/>
        </p:nvSpPr>
        <p:spPr>
          <a:xfrm>
            <a:off x="5079595" y="2967334"/>
            <a:ext cx="1042273" cy="923330"/>
          </a:xfrm>
          <a:prstGeom prst="rect">
            <a:avLst/>
          </a:prstGeom>
          <a:noFill/>
        </p:spPr>
        <p:txBody>
          <a:bodyPr wrap="none" lIns="91440" tIns="45720" rIns="91440" bIns="45720" anchor="t">
            <a:spAutoFit/>
          </a:bodyPr>
          <a:lstStyle/>
          <a:p>
            <a:pPr algn="ctr"/>
            <a:r>
              <a:rPr lang="en-US" sz="5400">
                <a:ln w="0"/>
                <a:effectLst>
                  <a:outerShdw blurRad="38100" dist="19050" dir="2700000" algn="tl" rotWithShape="0">
                    <a:prstClr val="black">
                      <a:alpha val="40000"/>
                    </a:prstClr>
                  </a:outerShdw>
                </a:effectLst>
              </a:rPr>
              <a:t>VS</a:t>
            </a:r>
            <a:endParaRPr lang="en-US" sz="5400">
              <a:ln w="0"/>
              <a:effectLst>
                <a:outerShdw blurRad="38100" dist="19050" dir="2700000" algn="tl" rotWithShape="0">
                  <a:schemeClr val="dk1">
                    <a:alpha val="40000"/>
                  </a:schemeClr>
                </a:outerShdw>
              </a:effectLst>
            </a:endParaRPr>
          </a:p>
        </p:txBody>
      </p:sp>
      <p:sp>
        <p:nvSpPr>
          <p:cNvPr id="3" name="TextBox 2">
            <a:extLst>
              <a:ext uri="{FF2B5EF4-FFF2-40B4-BE49-F238E27FC236}">
                <a16:creationId xmlns:a16="http://schemas.microsoft.com/office/drawing/2014/main" id="{F13DE4C6-02B3-4867-8FB4-D257A70C6E76}"/>
              </a:ext>
            </a:extLst>
          </p:cNvPr>
          <p:cNvSpPr txBox="1"/>
          <p:nvPr/>
        </p:nvSpPr>
        <p:spPr>
          <a:xfrm>
            <a:off x="3414598" y="4644228"/>
            <a:ext cx="747335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Wingdings"/>
              <a:buChar char="§"/>
            </a:pPr>
            <a:r>
              <a:rPr lang="en-US" dirty="0" err="1"/>
              <a:t>Skrolovanje</a:t>
            </a:r>
            <a:endParaRPr lang="en-US" dirty="0"/>
          </a:p>
          <a:p>
            <a:pPr marL="285750" indent="-285750">
              <a:buFont typeface="Wingdings"/>
              <a:buChar char="§"/>
            </a:pPr>
            <a:r>
              <a:rPr lang="en-US" dirty="0" err="1"/>
              <a:t>Prtisak</a:t>
            </a:r>
            <a:r>
              <a:rPr lang="en-US" dirty="0"/>
              <a:t> za </a:t>
            </a:r>
            <a:r>
              <a:rPr lang="en-US" dirty="0" err="1"/>
              <a:t>uvecanje</a:t>
            </a:r>
            <a:endParaRPr lang="en-US" dirty="0"/>
          </a:p>
          <a:p>
            <a:pPr marL="285750" indent="-285750">
              <a:buFont typeface="Wingdings"/>
              <a:buChar char="§"/>
            </a:pPr>
            <a:r>
              <a:rPr lang="en-US" dirty="0" err="1"/>
              <a:t>Dizajn</a:t>
            </a:r>
            <a:r>
              <a:rPr lang="en-US" dirty="0"/>
              <a:t> patent koji se </a:t>
            </a:r>
            <a:r>
              <a:rPr lang="en-US" dirty="0" err="1"/>
              <a:t>odnosi</a:t>
            </a:r>
            <a:r>
              <a:rPr lang="en-US" dirty="0"/>
              <a:t> </a:t>
            </a:r>
            <a:r>
              <a:rPr lang="en-US" dirty="0" err="1"/>
              <a:t>na</a:t>
            </a:r>
            <a:r>
              <a:rPr lang="en-US" dirty="0"/>
              <a:t> </a:t>
            </a:r>
            <a:r>
              <a:rPr lang="en-US" dirty="0" err="1"/>
              <a:t>poziciju</a:t>
            </a:r>
            <a:r>
              <a:rPr lang="en-US" dirty="0"/>
              <a:t> </a:t>
            </a:r>
            <a:r>
              <a:rPr lang="en-US" dirty="0" err="1"/>
              <a:t>zvučnika</a:t>
            </a:r>
            <a:r>
              <a:rPr lang="en-US" dirty="0"/>
              <a:t>, </a:t>
            </a:r>
            <a:r>
              <a:rPr lang="en-US" dirty="0" err="1"/>
              <a:t>staklo</a:t>
            </a:r>
            <a:r>
              <a:rPr lang="en-US" dirty="0"/>
              <a:t> od </a:t>
            </a:r>
            <a:r>
              <a:rPr lang="en-US" dirty="0" err="1"/>
              <a:t>ivice</a:t>
            </a:r>
            <a:r>
              <a:rPr lang="en-US" dirty="0"/>
              <a:t> do </a:t>
            </a:r>
            <a:r>
              <a:rPr lang="en-US" dirty="0" err="1"/>
              <a:t>ivice</a:t>
            </a:r>
            <a:r>
              <a:rPr lang="en-US" dirty="0"/>
              <a:t>, </a:t>
            </a:r>
            <a:r>
              <a:rPr lang="en-US" dirty="0" err="1"/>
              <a:t>ivice</a:t>
            </a:r>
            <a:r>
              <a:rPr lang="en-US" dirty="0"/>
              <a:t> </a:t>
            </a:r>
            <a:r>
              <a:rPr lang="en-US" dirty="0" err="1"/>
              <a:t>ekrana</a:t>
            </a:r>
            <a:endParaRPr lang="en-US" dirty="0"/>
          </a:p>
          <a:p>
            <a:pPr marL="285750" indent="-285750">
              <a:buFont typeface="Wingdings"/>
              <a:buChar char="§"/>
            </a:pPr>
            <a:r>
              <a:rPr lang="en-US" dirty="0"/>
              <a:t>Dizajn patent koji se odnosi na home dugme, </a:t>
            </a:r>
            <a:r>
              <a:rPr lang="en-US" dirty="0" err="1"/>
              <a:t>zaobljene</a:t>
            </a:r>
            <a:r>
              <a:rPr lang="en-US" dirty="0"/>
              <a:t> </a:t>
            </a:r>
            <a:r>
              <a:rPr lang="en-US" dirty="0" err="1"/>
              <a:t>ivice</a:t>
            </a:r>
            <a:endParaRPr lang="en-US" dirty="0"/>
          </a:p>
          <a:p>
            <a:pPr marL="285750" indent="-285750">
              <a:buFont typeface="Wingdings"/>
              <a:buChar char="§"/>
            </a:pPr>
            <a:r>
              <a:rPr lang="en-US" dirty="0"/>
              <a:t>IOS </a:t>
            </a:r>
            <a:r>
              <a:rPr lang="en-US" dirty="0" err="1"/>
              <a:t>raspored</a:t>
            </a:r>
            <a:r>
              <a:rPr lang="en-US" dirty="0"/>
              <a:t> </a:t>
            </a:r>
            <a:r>
              <a:rPr lang="en-US" dirty="0" err="1"/>
              <a:t>ikona</a:t>
            </a:r>
            <a:endParaRPr lang="en-US" dirty="0"/>
          </a:p>
          <a:p>
            <a:pPr marL="285750" indent="-285750">
              <a:buFont typeface="Wingdings"/>
              <a:buChar char="§"/>
            </a:pPr>
            <a:r>
              <a:rPr lang="en-US" dirty="0" err="1"/>
              <a:t>Dizajn</a:t>
            </a:r>
            <a:r>
              <a:rPr lang="en-US" dirty="0"/>
              <a:t> patent za iPad</a:t>
            </a:r>
          </a:p>
        </p:txBody>
      </p:sp>
      <p:sp>
        <p:nvSpPr>
          <p:cNvPr id="4" name="TextBox 3">
            <a:extLst>
              <a:ext uri="{FF2B5EF4-FFF2-40B4-BE49-F238E27FC236}">
                <a16:creationId xmlns:a16="http://schemas.microsoft.com/office/drawing/2014/main" id="{0AF5C8D5-9182-4B0C-BC9D-62236947E2D5}"/>
              </a:ext>
            </a:extLst>
          </p:cNvPr>
          <p:cNvSpPr txBox="1"/>
          <p:nvPr/>
        </p:nvSpPr>
        <p:spPr>
          <a:xfrm>
            <a:off x="4310186" y="1713390"/>
            <a:ext cx="2581091" cy="584775"/>
          </a:xfrm>
          <a:prstGeom prst="rect">
            <a:avLst/>
          </a:prstGeom>
          <a:noFill/>
        </p:spPr>
        <p:txBody>
          <a:bodyPr wrap="none" rtlCol="0">
            <a:spAutoFit/>
          </a:bodyPr>
          <a:lstStyle/>
          <a:p>
            <a:r>
              <a:rPr lang="sr-Latn-RS" sz="3200" dirty="0"/>
              <a:t>1 MILIJARDA</a:t>
            </a:r>
            <a:endParaRPr lang="en-US" sz="3200" dirty="0"/>
          </a:p>
        </p:txBody>
      </p:sp>
      <p:sp>
        <p:nvSpPr>
          <p:cNvPr id="10" name="TextBox 9">
            <a:extLst>
              <a:ext uri="{FF2B5EF4-FFF2-40B4-BE49-F238E27FC236}">
                <a16:creationId xmlns:a16="http://schemas.microsoft.com/office/drawing/2014/main" id="{457E0749-D0D7-4733-9275-BBBB8F67CEBD}"/>
              </a:ext>
            </a:extLst>
          </p:cNvPr>
          <p:cNvSpPr txBox="1"/>
          <p:nvPr/>
        </p:nvSpPr>
        <p:spPr>
          <a:xfrm>
            <a:off x="4256357" y="2227831"/>
            <a:ext cx="2688749" cy="584775"/>
          </a:xfrm>
          <a:prstGeom prst="rect">
            <a:avLst/>
          </a:prstGeom>
          <a:noFill/>
        </p:spPr>
        <p:txBody>
          <a:bodyPr wrap="none" rtlCol="0">
            <a:spAutoFit/>
          </a:bodyPr>
          <a:lstStyle/>
          <a:p>
            <a:r>
              <a:rPr lang="sr-Latn-RS" sz="3200" dirty="0"/>
              <a:t>539 MILIONA</a:t>
            </a:r>
            <a:endParaRPr lang="en-US" sz="3200" dirty="0"/>
          </a:p>
        </p:txBody>
      </p:sp>
      <p:sp>
        <p:nvSpPr>
          <p:cNvPr id="6" name="TextBox 5">
            <a:extLst>
              <a:ext uri="{FF2B5EF4-FFF2-40B4-BE49-F238E27FC236}">
                <a16:creationId xmlns:a16="http://schemas.microsoft.com/office/drawing/2014/main" id="{29220D50-E348-4474-85BE-482336AF5D6E}"/>
              </a:ext>
            </a:extLst>
          </p:cNvPr>
          <p:cNvSpPr txBox="1"/>
          <p:nvPr/>
        </p:nvSpPr>
        <p:spPr>
          <a:xfrm>
            <a:off x="4256357" y="182020"/>
            <a:ext cx="2533066" cy="584775"/>
          </a:xfrm>
          <a:prstGeom prst="rect">
            <a:avLst/>
          </a:prstGeom>
          <a:noFill/>
        </p:spPr>
        <p:txBody>
          <a:bodyPr wrap="square" rtlCol="0">
            <a:spAutoFit/>
          </a:bodyPr>
          <a:lstStyle/>
          <a:p>
            <a:r>
              <a:rPr lang="sr-Latn-RS" sz="3200" dirty="0"/>
              <a:t>7 GODINA</a:t>
            </a:r>
            <a:endParaRPr lang="en-US" sz="3200" dirty="0"/>
          </a:p>
        </p:txBody>
      </p:sp>
    </p:spTree>
    <p:extLst>
      <p:ext uri="{BB962C8B-B14F-4D97-AF65-F5344CB8AC3E}">
        <p14:creationId xmlns:p14="http://schemas.microsoft.com/office/powerpoint/2010/main" val="3813571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5"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2000"/>
                                        <p:tgtEl>
                                          <p:spTgt spid="9"/>
                                        </p:tgtEl>
                                      </p:cBhvr>
                                    </p:animEffect>
                                    <p:anim calcmode="lin" valueType="num">
                                      <p:cBhvr>
                                        <p:cTn id="16" dur="2000" fill="hold"/>
                                        <p:tgtEl>
                                          <p:spTgt spid="9"/>
                                        </p:tgtEl>
                                        <p:attrNameLst>
                                          <p:attrName>ppt_w</p:attrName>
                                        </p:attrNameLst>
                                      </p:cBhvr>
                                      <p:tavLst>
                                        <p:tav tm="0" fmla="#ppt_w*sin(2.5*pi*$)">
                                          <p:val>
                                            <p:fltVal val="0"/>
                                          </p:val>
                                        </p:tav>
                                        <p:tav tm="100000">
                                          <p:val>
                                            <p:fltVal val="1"/>
                                          </p:val>
                                        </p:tav>
                                      </p:tavLst>
                                    </p:anim>
                                    <p:anim calcmode="lin" valueType="num">
                                      <p:cBhvr>
                                        <p:cTn id="17" dur="2000" fill="hold"/>
                                        <p:tgtEl>
                                          <p:spTgt spid="9"/>
                                        </p:tgtEl>
                                        <p:attrNameLst>
                                          <p:attrName>ppt_h</p:attrName>
                                        </p:attrNameLst>
                                      </p:cBhvr>
                                      <p:tavLst>
                                        <p:tav tm="0">
                                          <p:val>
                                            <p:strVal val="#ppt_h"/>
                                          </p:val>
                                        </p:tav>
                                        <p:tav tm="100000">
                                          <p:val>
                                            <p:strVal val="#ppt_h"/>
                                          </p:val>
                                        </p:tav>
                                      </p:tavLst>
                                    </p:anim>
                                  </p:childTnLst>
                                </p:cTn>
                              </p:par>
                            </p:childTnLst>
                          </p:cTn>
                        </p:par>
                      </p:childTnLst>
                    </p:cTn>
                  </p:par>
                  <p:par>
                    <p:cTn id="18" fill="hold">
                      <p:stCondLst>
                        <p:cond delay="indefinite"/>
                      </p:stCondLst>
                      <p:childTnLst>
                        <p:par>
                          <p:cTn id="19" fill="hold">
                            <p:stCondLst>
                              <p:cond delay="0"/>
                            </p:stCondLst>
                            <p:childTnLst>
                              <p:par>
                                <p:cTn id="20" presetID="45"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2000"/>
                                        <p:tgtEl>
                                          <p:spTgt spid="5"/>
                                        </p:tgtEl>
                                      </p:cBhvr>
                                    </p:animEffect>
                                    <p:anim calcmode="lin" valueType="num">
                                      <p:cBhvr>
                                        <p:cTn id="23" dur="2000" fill="hold"/>
                                        <p:tgtEl>
                                          <p:spTgt spid="5"/>
                                        </p:tgtEl>
                                        <p:attrNameLst>
                                          <p:attrName>ppt_w</p:attrName>
                                        </p:attrNameLst>
                                      </p:cBhvr>
                                      <p:tavLst>
                                        <p:tav tm="0" fmla="#ppt_w*sin(2.5*pi*$)">
                                          <p:val>
                                            <p:fltVal val="0"/>
                                          </p:val>
                                        </p:tav>
                                        <p:tav tm="100000">
                                          <p:val>
                                            <p:fltVal val="1"/>
                                          </p:val>
                                        </p:tav>
                                      </p:tavLst>
                                    </p:anim>
                                    <p:anim calcmode="lin" valueType="num">
                                      <p:cBhvr>
                                        <p:cTn id="24" dur="2000" fill="hold"/>
                                        <p:tgtEl>
                                          <p:spTgt spid="5"/>
                                        </p:tgtEl>
                                        <p:attrNameLst>
                                          <p:attrName>ppt_h</p:attrName>
                                        </p:attrNameLst>
                                      </p:cBhvr>
                                      <p:tavLst>
                                        <p:tav tm="0">
                                          <p:val>
                                            <p:strVal val="#ppt_h"/>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 end="1"/>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2" end="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P spid="4" grpId="0"/>
      <p:bldP spid="10"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1FA23-ED79-47F5-81DC-779174059F24}"/>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4FFAA424-C90D-4F04-920D-3AA9AAD3201F}"/>
              </a:ext>
            </a:extLst>
          </p:cNvPr>
          <p:cNvSpPr>
            <a:spLocks noGrp="1"/>
          </p:cNvSpPr>
          <p:nvPr>
            <p:ph type="pic" idx="1"/>
          </p:nvPr>
        </p:nvSpPr>
        <p:spPr/>
      </p:sp>
      <p:sp>
        <p:nvSpPr>
          <p:cNvPr id="4" name="Text Placeholder 3">
            <a:extLst>
              <a:ext uri="{FF2B5EF4-FFF2-40B4-BE49-F238E27FC236}">
                <a16:creationId xmlns:a16="http://schemas.microsoft.com/office/drawing/2014/main" id="{37C7FA98-70DA-4EA2-B4D1-A79B465BBD11}"/>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9928960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806A8-0684-4937-96C7-F7D26248EF02}"/>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E39AC2C3-B19E-41C3-B46B-371B4A20A21E}"/>
              </a:ext>
            </a:extLst>
          </p:cNvPr>
          <p:cNvSpPr>
            <a:spLocks noGrp="1"/>
          </p:cNvSpPr>
          <p:nvPr>
            <p:ph type="pic" idx="1"/>
          </p:nvPr>
        </p:nvSpPr>
        <p:spPr/>
      </p:sp>
      <p:sp>
        <p:nvSpPr>
          <p:cNvPr id="4" name="Text Placeholder 3">
            <a:extLst>
              <a:ext uri="{FF2B5EF4-FFF2-40B4-BE49-F238E27FC236}">
                <a16:creationId xmlns:a16="http://schemas.microsoft.com/office/drawing/2014/main" id="{A2265C10-5F80-481F-AE4B-D6823E493ACA}"/>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943521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8DFF5-8C8C-4B18-9614-B09218337729}"/>
              </a:ext>
            </a:extLst>
          </p:cNvPr>
          <p:cNvSpPr>
            <a:spLocks noGrp="1"/>
          </p:cNvSpPr>
          <p:nvPr>
            <p:ph type="title"/>
          </p:nvPr>
        </p:nvSpPr>
        <p:spPr/>
        <p:txBody>
          <a:bodyPr/>
          <a:lstStyle/>
          <a:p>
            <a:pPr algn="ctr"/>
            <a:r>
              <a:rPr lang="en-US" err="1">
                <a:latin typeface="Rockwell Condensed"/>
              </a:rPr>
              <a:t>Patenti</a:t>
            </a:r>
            <a:r>
              <a:rPr lang="en-US">
                <a:latin typeface="Rockwell Condensed"/>
              </a:rPr>
              <a:t> se dele </a:t>
            </a:r>
            <a:r>
              <a:rPr lang="en-US" err="1">
                <a:latin typeface="Rockwell Condensed"/>
              </a:rPr>
              <a:t>na</a:t>
            </a:r>
          </a:p>
        </p:txBody>
      </p:sp>
      <p:sp>
        <p:nvSpPr>
          <p:cNvPr id="7" name="Arrow: Down 6">
            <a:extLst>
              <a:ext uri="{FF2B5EF4-FFF2-40B4-BE49-F238E27FC236}">
                <a16:creationId xmlns:a16="http://schemas.microsoft.com/office/drawing/2014/main" id="{F4152BF1-17DD-4F98-B125-AACEE1616293}"/>
              </a:ext>
            </a:extLst>
          </p:cNvPr>
          <p:cNvSpPr/>
          <p:nvPr/>
        </p:nvSpPr>
        <p:spPr>
          <a:xfrm rot="2460000">
            <a:off x="4116006" y="1507269"/>
            <a:ext cx="485775" cy="14573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Down 7">
            <a:extLst>
              <a:ext uri="{FF2B5EF4-FFF2-40B4-BE49-F238E27FC236}">
                <a16:creationId xmlns:a16="http://schemas.microsoft.com/office/drawing/2014/main" id="{578266DC-6E2C-426F-A454-0CD136DC5B83}"/>
              </a:ext>
            </a:extLst>
          </p:cNvPr>
          <p:cNvSpPr/>
          <p:nvPr/>
        </p:nvSpPr>
        <p:spPr>
          <a:xfrm rot="19020000">
            <a:off x="7087805" y="1459643"/>
            <a:ext cx="485775" cy="14573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DFFD324-DB46-4279-900B-6264E86C1321}"/>
              </a:ext>
            </a:extLst>
          </p:cNvPr>
          <p:cNvSpPr txBox="1"/>
          <p:nvPr/>
        </p:nvSpPr>
        <p:spPr>
          <a:xfrm>
            <a:off x="2705100" y="3209925"/>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b="1"/>
              <a:t>Patent</a:t>
            </a:r>
          </a:p>
        </p:txBody>
      </p:sp>
      <p:sp>
        <p:nvSpPr>
          <p:cNvPr id="10" name="TextBox 9">
            <a:extLst>
              <a:ext uri="{FF2B5EF4-FFF2-40B4-BE49-F238E27FC236}">
                <a16:creationId xmlns:a16="http://schemas.microsoft.com/office/drawing/2014/main" id="{0EAE8582-412C-48FD-A1DC-605F21054132}"/>
              </a:ext>
            </a:extLst>
          </p:cNvPr>
          <p:cNvSpPr txBox="1"/>
          <p:nvPr/>
        </p:nvSpPr>
        <p:spPr>
          <a:xfrm>
            <a:off x="7496175" y="3209925"/>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t>Mali patent</a:t>
            </a:r>
          </a:p>
        </p:txBody>
      </p:sp>
    </p:spTree>
    <p:extLst>
      <p:ext uri="{BB962C8B-B14F-4D97-AF65-F5344CB8AC3E}">
        <p14:creationId xmlns:p14="http://schemas.microsoft.com/office/powerpoint/2010/main" val="2329677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33741-2003-4038-B415-273FAA7E411F}"/>
              </a:ext>
            </a:extLst>
          </p:cNvPr>
          <p:cNvSpPr>
            <a:spLocks noGrp="1"/>
          </p:cNvSpPr>
          <p:nvPr>
            <p:ph type="title"/>
          </p:nvPr>
        </p:nvSpPr>
        <p:spPr>
          <a:xfrm>
            <a:off x="838200" y="0"/>
            <a:ext cx="10515600" cy="1196389"/>
          </a:xfrm>
        </p:spPr>
        <p:txBody>
          <a:bodyPr>
            <a:normAutofit fontScale="90000"/>
          </a:bodyPr>
          <a:lstStyle/>
          <a:p>
            <a:pPr algn="ctr"/>
            <a:r>
              <a:rPr lang="sr-Latn-RS">
                <a:latin typeface="+mn-lt"/>
                <a:cs typeface="Times New Roman"/>
              </a:rPr>
              <a:t>Razlika izmedju patenta i malog patenta </a:t>
            </a:r>
            <a:endParaRPr lang="en-US">
              <a:latin typeface="+mn-lt"/>
              <a:cs typeface="Times New Roman" panose="02020603050405020304" pitchFamily="18" charset="0"/>
            </a:endParaRPr>
          </a:p>
        </p:txBody>
      </p:sp>
      <p:sp>
        <p:nvSpPr>
          <p:cNvPr id="3" name="Content Placeholder 2">
            <a:extLst>
              <a:ext uri="{FF2B5EF4-FFF2-40B4-BE49-F238E27FC236}">
                <a16:creationId xmlns:a16="http://schemas.microsoft.com/office/drawing/2014/main" id="{EF5CC718-9438-4061-84FC-19C141074641}"/>
              </a:ext>
            </a:extLst>
          </p:cNvPr>
          <p:cNvSpPr>
            <a:spLocks noGrp="1"/>
          </p:cNvSpPr>
          <p:nvPr>
            <p:ph idx="1"/>
          </p:nvPr>
        </p:nvSpPr>
        <p:spPr>
          <a:xfrm>
            <a:off x="268434" y="3429000"/>
            <a:ext cx="4423117" cy="3889717"/>
          </a:xfrm>
        </p:spPr>
        <p:txBody>
          <a:bodyPr vert="horz" lIns="91440" tIns="45720" rIns="91440" bIns="45720" rtlCol="0" anchor="t">
            <a:normAutofit/>
          </a:bodyPr>
          <a:lstStyle/>
          <a:p>
            <a:r>
              <a:rPr lang="sr-Latn-RS" sz="1800" b="1">
                <a:cs typeface="Times New Roman"/>
              </a:rPr>
              <a:t>PREDMET ZAŠTITE</a:t>
            </a:r>
            <a:r>
              <a:rPr lang="sr-Latn-RS" sz="1800">
                <a:cs typeface="Times New Roman"/>
              </a:rPr>
              <a:t>: Proizvod,postupak,primena proizvoda i primena postupka </a:t>
            </a:r>
            <a:endParaRPr lang="sr-Latn-RS" sz="1800">
              <a:cs typeface="Times New Roman" panose="02020603050405020304" pitchFamily="18" charset="0"/>
            </a:endParaRPr>
          </a:p>
          <a:p>
            <a:endParaRPr lang="sr-Latn-RS" sz="1800">
              <a:latin typeface="Times New Roman" panose="02020603050405020304" pitchFamily="18" charset="0"/>
              <a:cs typeface="Times New Roman" panose="02020603050405020304" pitchFamily="18" charset="0"/>
            </a:endParaRPr>
          </a:p>
        </p:txBody>
      </p:sp>
      <p:sp>
        <p:nvSpPr>
          <p:cNvPr id="4" name="Arrow: Down 3">
            <a:extLst>
              <a:ext uri="{FF2B5EF4-FFF2-40B4-BE49-F238E27FC236}">
                <a16:creationId xmlns:a16="http://schemas.microsoft.com/office/drawing/2014/main" id="{9C2FAF82-970B-449F-B8A2-8D901CF1DE84}"/>
              </a:ext>
            </a:extLst>
          </p:cNvPr>
          <p:cNvSpPr/>
          <p:nvPr/>
        </p:nvSpPr>
        <p:spPr>
          <a:xfrm>
            <a:off x="2138290" y="1908325"/>
            <a:ext cx="393895" cy="96148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FB616CA-AFC2-4E30-94CB-8481879D31CA}"/>
              </a:ext>
            </a:extLst>
          </p:cNvPr>
          <p:cNvSpPr txBox="1"/>
          <p:nvPr/>
        </p:nvSpPr>
        <p:spPr>
          <a:xfrm>
            <a:off x="1668498" y="1290747"/>
            <a:ext cx="3573194" cy="523220"/>
          </a:xfrm>
          <a:prstGeom prst="rect">
            <a:avLst/>
          </a:prstGeom>
          <a:noFill/>
        </p:spPr>
        <p:txBody>
          <a:bodyPr wrap="square" rtlCol="0">
            <a:spAutoFit/>
          </a:bodyPr>
          <a:lstStyle/>
          <a:p>
            <a:r>
              <a:rPr lang="sr-Latn-RS" sz="2800">
                <a:cs typeface="Times New Roman" panose="02020603050405020304" pitchFamily="18" charset="0"/>
              </a:rPr>
              <a:t>PATENT</a:t>
            </a:r>
            <a:endParaRPr lang="en-US" sz="2800">
              <a:cs typeface="Times New Roman" panose="02020603050405020304" pitchFamily="18" charset="0"/>
            </a:endParaRPr>
          </a:p>
        </p:txBody>
      </p:sp>
      <p:sp>
        <p:nvSpPr>
          <p:cNvPr id="6" name="TextBox 5">
            <a:extLst>
              <a:ext uri="{FF2B5EF4-FFF2-40B4-BE49-F238E27FC236}">
                <a16:creationId xmlns:a16="http://schemas.microsoft.com/office/drawing/2014/main" id="{0844A0F1-C87B-4CCA-8381-E1F20DB0EE28}"/>
              </a:ext>
            </a:extLst>
          </p:cNvPr>
          <p:cNvSpPr txBox="1"/>
          <p:nvPr/>
        </p:nvSpPr>
        <p:spPr>
          <a:xfrm>
            <a:off x="7118252" y="1351929"/>
            <a:ext cx="2935458" cy="523220"/>
          </a:xfrm>
          <a:prstGeom prst="rect">
            <a:avLst/>
          </a:prstGeom>
          <a:noFill/>
        </p:spPr>
        <p:txBody>
          <a:bodyPr wrap="square" rtlCol="0">
            <a:spAutoFit/>
          </a:bodyPr>
          <a:lstStyle/>
          <a:p>
            <a:r>
              <a:rPr lang="sr-Latn-RS" sz="2800">
                <a:cs typeface="Times New Roman" panose="02020603050405020304" pitchFamily="18" charset="0"/>
              </a:rPr>
              <a:t>MALI PATENT </a:t>
            </a:r>
            <a:endParaRPr lang="en-US" sz="2800">
              <a:cs typeface="Times New Roman" panose="02020603050405020304" pitchFamily="18" charset="0"/>
            </a:endParaRPr>
          </a:p>
        </p:txBody>
      </p:sp>
      <p:sp>
        <p:nvSpPr>
          <p:cNvPr id="7" name="Arrow: Down 6">
            <a:extLst>
              <a:ext uri="{FF2B5EF4-FFF2-40B4-BE49-F238E27FC236}">
                <a16:creationId xmlns:a16="http://schemas.microsoft.com/office/drawing/2014/main" id="{38791051-8DBD-4149-ABB3-CD046E21A06B}"/>
              </a:ext>
            </a:extLst>
          </p:cNvPr>
          <p:cNvSpPr/>
          <p:nvPr/>
        </p:nvSpPr>
        <p:spPr>
          <a:xfrm>
            <a:off x="8173329" y="1908325"/>
            <a:ext cx="393895" cy="96148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FA12D7D-1917-4D5B-AD21-D4F8043019B4}"/>
              </a:ext>
            </a:extLst>
          </p:cNvPr>
          <p:cNvSpPr txBox="1"/>
          <p:nvPr/>
        </p:nvSpPr>
        <p:spPr>
          <a:xfrm>
            <a:off x="7019778" y="3305907"/>
            <a:ext cx="4334022" cy="1477328"/>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sr-Latn-RS" sz="1800" b="1">
                <a:cs typeface="Times New Roman"/>
              </a:rPr>
              <a:t>PREDMET </a:t>
            </a:r>
            <a:r>
              <a:rPr lang="sr-Latn-RS" sz="1800" b="1" err="1">
                <a:cs typeface="Times New Roman"/>
              </a:rPr>
              <a:t>ZAŠTITE</a:t>
            </a:r>
            <a:r>
              <a:rPr lang="sr-Latn-RS" sz="1800" err="1">
                <a:cs typeface="Times New Roman"/>
              </a:rPr>
              <a:t>:Ovde</a:t>
            </a:r>
            <a:r>
              <a:rPr lang="sr-Latn-RS" sz="1800">
                <a:cs typeface="Times New Roman"/>
              </a:rPr>
              <a:t> može biti samo rešenje koje se odnosi na konstrukciju nekog proizvoda ili raspored njegovih sastavnih delova</a:t>
            </a:r>
          </a:p>
          <a:p>
            <a:pPr marL="285750" indent="-285750">
              <a:buFont typeface="Arial" panose="020B0604020202020204" pitchFamily="34" charset="0"/>
              <a:buChar char="•"/>
            </a:pPr>
            <a:endParaRPr lang="sr-Latn-RS">
              <a:latin typeface="Times New Roman"/>
              <a:cs typeface="Times New Roman"/>
            </a:endParaRPr>
          </a:p>
        </p:txBody>
      </p:sp>
      <p:sp>
        <p:nvSpPr>
          <p:cNvPr id="10" name="TextBox 9">
            <a:extLst>
              <a:ext uri="{FF2B5EF4-FFF2-40B4-BE49-F238E27FC236}">
                <a16:creationId xmlns:a16="http://schemas.microsoft.com/office/drawing/2014/main" id="{0D214C12-5B36-425A-865E-51B13601EF66}"/>
              </a:ext>
            </a:extLst>
          </p:cNvPr>
          <p:cNvSpPr txBox="1"/>
          <p:nvPr/>
        </p:nvSpPr>
        <p:spPr>
          <a:xfrm>
            <a:off x="438669" y="4506332"/>
            <a:ext cx="4417769" cy="923330"/>
          </a:xfrm>
          <a:prstGeom prst="rect">
            <a:avLst/>
          </a:prstGeom>
          <a:noFill/>
        </p:spPr>
        <p:txBody>
          <a:bodyPr wrap="square" lIns="91440" tIns="45720" rIns="91440" bIns="45720" anchor="t">
            <a:spAutoFit/>
          </a:bodyPr>
          <a:lstStyle/>
          <a:p>
            <a:r>
              <a:rPr lang="sr-Latn-RS" b="1">
                <a:cs typeface="Times New Roman"/>
              </a:rPr>
              <a:t>PO VREMENU TRAJANJA</a:t>
            </a:r>
            <a:r>
              <a:rPr lang="sr-Latn-RS">
                <a:cs typeface="Times New Roman"/>
              </a:rPr>
              <a:t>: Patent traje 20 godina od dana podnošenja prijave</a:t>
            </a:r>
            <a:endParaRPr lang="en-US"/>
          </a:p>
        </p:txBody>
      </p:sp>
      <p:sp>
        <p:nvSpPr>
          <p:cNvPr id="9" name="TextBox 8">
            <a:extLst>
              <a:ext uri="{FF2B5EF4-FFF2-40B4-BE49-F238E27FC236}">
                <a16:creationId xmlns:a16="http://schemas.microsoft.com/office/drawing/2014/main" id="{88D03A93-0E24-4920-9BB1-944C1D2E038F}"/>
              </a:ext>
            </a:extLst>
          </p:cNvPr>
          <p:cNvSpPr txBox="1"/>
          <p:nvPr/>
        </p:nvSpPr>
        <p:spPr>
          <a:xfrm>
            <a:off x="434236" y="5653414"/>
            <a:ext cx="3672212"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sr-Latn-RS" b="1">
                <a:cs typeface="Times New Roman"/>
              </a:rPr>
              <a:t>PO POSTUPKU PO PRIJAVI</a:t>
            </a:r>
            <a:r>
              <a:rPr lang="sr-Latn-RS">
                <a:cs typeface="Times New Roman"/>
              </a:rPr>
              <a:t>: Prijava patenta i malog patenta se razlikuje</a:t>
            </a:r>
            <a:endParaRPr lang="en-US"/>
          </a:p>
        </p:txBody>
      </p:sp>
      <p:sp>
        <p:nvSpPr>
          <p:cNvPr id="11" name="TextBox 10">
            <a:extLst>
              <a:ext uri="{FF2B5EF4-FFF2-40B4-BE49-F238E27FC236}">
                <a16:creationId xmlns:a16="http://schemas.microsoft.com/office/drawing/2014/main" id="{58B4C01C-FFA6-4B43-AA55-BE7951FC0AEF}"/>
              </a:ext>
            </a:extLst>
          </p:cNvPr>
          <p:cNvSpPr txBox="1"/>
          <p:nvPr/>
        </p:nvSpPr>
        <p:spPr>
          <a:xfrm>
            <a:off x="7288974" y="5556207"/>
            <a:ext cx="490302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sr-Latn-RS" b="1">
                <a:cs typeface="Times New Roman"/>
              </a:rPr>
              <a:t>PO POSTUPKU PO PRIJAVI: </a:t>
            </a:r>
            <a:r>
              <a:rPr lang="sr-Latn-RS">
                <a:cs typeface="Times New Roman"/>
              </a:rPr>
              <a:t>Prijava malog patenta se ne objavljuje ,ne ispituje se da li je predmet za koji se </a:t>
            </a:r>
            <a:r>
              <a:rPr lang="sr-Latn-RS" err="1">
                <a:cs typeface="Times New Roman"/>
              </a:rPr>
              <a:t>treži</a:t>
            </a:r>
            <a:r>
              <a:rPr lang="sr-Latn-RS">
                <a:cs typeface="Times New Roman"/>
              </a:rPr>
              <a:t> zaštita nov, da li ima inventivni nivo itd.</a:t>
            </a:r>
            <a:endParaRPr lang="en-US"/>
          </a:p>
        </p:txBody>
      </p:sp>
      <p:sp>
        <p:nvSpPr>
          <p:cNvPr id="12" name="TextBox 11">
            <a:extLst>
              <a:ext uri="{FF2B5EF4-FFF2-40B4-BE49-F238E27FC236}">
                <a16:creationId xmlns:a16="http://schemas.microsoft.com/office/drawing/2014/main" id="{78436948-BFF2-4DE6-B57D-336D76319F6E}"/>
              </a:ext>
            </a:extLst>
          </p:cNvPr>
          <p:cNvSpPr txBox="1"/>
          <p:nvPr/>
        </p:nvSpPr>
        <p:spPr>
          <a:xfrm>
            <a:off x="7288972" y="4501932"/>
            <a:ext cx="414193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sr-Latn-RS" b="1">
                <a:cs typeface="Times New Roman"/>
              </a:rPr>
              <a:t>PO VREMENU TRAJANJA</a:t>
            </a:r>
            <a:r>
              <a:rPr lang="sr-Latn-RS">
                <a:cs typeface="Times New Roman"/>
              </a:rPr>
              <a:t>: Mali patent traje 10 godina od dana podnošenja prijave</a:t>
            </a:r>
            <a:endParaRPr lang="en-US"/>
          </a:p>
        </p:txBody>
      </p:sp>
    </p:spTree>
    <p:extLst>
      <p:ext uri="{BB962C8B-B14F-4D97-AF65-F5344CB8AC3E}">
        <p14:creationId xmlns:p14="http://schemas.microsoft.com/office/powerpoint/2010/main" val="1403377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P spid="5" grpId="0"/>
      <p:bldP spid="6" grpId="0"/>
      <p:bldP spid="7" grpId="0" animBg="1"/>
      <p:bldP spid="8" grpId="0"/>
      <p:bldP spid="10" grpId="0"/>
      <p:bldP spid="9" grpId="0"/>
      <p:bldP spid="11"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93FE9C5-D932-4871-8439-64B99AF7510F}"/>
              </a:ext>
            </a:extLst>
          </p:cNvPr>
          <p:cNvSpPr>
            <a:spLocks noGrp="1"/>
          </p:cNvSpPr>
          <p:nvPr>
            <p:ph idx="1"/>
          </p:nvPr>
        </p:nvSpPr>
        <p:spPr>
          <a:xfrm>
            <a:off x="6548284" y="1060704"/>
            <a:ext cx="5093110" cy="4736592"/>
          </a:xfrm>
        </p:spPr>
        <p:txBody>
          <a:bodyPr anchor="ctr">
            <a:normAutofit/>
          </a:bodyPr>
          <a:lstStyle/>
          <a:p>
            <a:pPr>
              <a:buClr>
                <a:srgbClr val="9E3611"/>
              </a:buClr>
            </a:pPr>
            <a:r>
              <a:rPr lang="sr-Latn-RS" sz="1800">
                <a:cs typeface="Times New Roman"/>
              </a:rPr>
              <a:t>Zaštita patentom ili malim patentom znači da se proizvod ne sme komercijalno izradjivati, koristiti, stavljati u promet ili prodavati bez saglasnosti njegovog nosioca. Nosilac ima prava da odluči ko može a ko ne može da koristi njegov pronalazak za vreme trajanja zaštite.</a:t>
            </a:r>
            <a:endParaRPr lang="en-US" sz="1800"/>
          </a:p>
          <a:p>
            <a:r>
              <a:rPr lang="sr-Latn-RS" sz="1800">
                <a:cs typeface="Times New Roman"/>
              </a:rPr>
              <a:t>Nosilac prava moze da da licencu drugim licima pod uslovima koji će biti predmet njhovog medjusobnog ugovora.</a:t>
            </a:r>
          </a:p>
          <a:p>
            <a:r>
              <a:rPr lang="sr-Latn-RS" sz="1800">
                <a:cs typeface="Times New Roman"/>
              </a:rPr>
              <a:t>Nakon isteka prava pronalazak koji je pod zaštitom postaje javno dobro to dalje znači da pronalazak postaje slobodan za komercijalno korišćenje.</a:t>
            </a:r>
            <a:endParaRPr lang="en-US" sz="1800">
              <a:cs typeface="Times New Roman"/>
            </a:endParaRPr>
          </a:p>
        </p:txBody>
      </p:sp>
      <p:pic>
        <p:nvPicPr>
          <p:cNvPr id="3" name="Picture 3" descr="A picture containing text&#10;&#10;Description automatically generated">
            <a:extLst>
              <a:ext uri="{FF2B5EF4-FFF2-40B4-BE49-F238E27FC236}">
                <a16:creationId xmlns:a16="http://schemas.microsoft.com/office/drawing/2014/main" id="{C3C954E6-81AE-42CC-95C6-D6E39887118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250" b="89819" l="7045" r="90000">
                        <a14:foregroundMark x1="46023" y1="9577" x2="63295" y2="6250"/>
                        <a14:foregroundMark x1="63295" y1="6250" x2="72500" y2="19758"/>
                        <a14:foregroundMark x1="72500" y1="19758" x2="71818" y2="20161"/>
                        <a14:foregroundMark x1="89205" y1="19254" x2="87841" y2="31956"/>
                        <a14:foregroundMark x1="25227" y1="45464" x2="7045" y2="44758"/>
                        <a14:foregroundMark x1="7045" y1="44758" x2="18750" y2="56754"/>
                        <a14:foregroundMark x1="18750" y1="56754" x2="27273" y2="49698"/>
                      </a14:backgroundRemoval>
                    </a14:imgEffect>
                  </a14:imgLayer>
                </a14:imgProps>
              </a:ext>
            </a:extLst>
          </a:blip>
          <a:stretch>
            <a:fillRect/>
          </a:stretch>
        </p:blipFill>
        <p:spPr>
          <a:xfrm>
            <a:off x="2340299" y="3558440"/>
            <a:ext cx="1335589" cy="1505573"/>
          </a:xfrm>
          <a:prstGeom prst="rect">
            <a:avLst/>
          </a:prstGeom>
        </p:spPr>
      </p:pic>
      <p:pic>
        <p:nvPicPr>
          <p:cNvPr id="4" name="Picture 4" descr="A close up of a device&#10;&#10;Description automatically generated">
            <a:extLst>
              <a:ext uri="{FF2B5EF4-FFF2-40B4-BE49-F238E27FC236}">
                <a16:creationId xmlns:a16="http://schemas.microsoft.com/office/drawing/2014/main" id="{9D0D1576-9075-4911-9935-1EB583294D07}"/>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3758798" y="5121186"/>
            <a:ext cx="1707707" cy="886110"/>
          </a:xfrm>
          <a:prstGeom prst="rect">
            <a:avLst/>
          </a:prstGeom>
        </p:spPr>
      </p:pic>
      <p:pic>
        <p:nvPicPr>
          <p:cNvPr id="5" name="Picture 5" descr="A close up of a device&#10;&#10;Description automatically generated">
            <a:extLst>
              <a:ext uri="{FF2B5EF4-FFF2-40B4-BE49-F238E27FC236}">
                <a16:creationId xmlns:a16="http://schemas.microsoft.com/office/drawing/2014/main" id="{03EB159B-A4DB-4E04-967F-27C9D1B32394}"/>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318506" y="5134662"/>
            <a:ext cx="1707707" cy="886110"/>
          </a:xfrm>
          <a:prstGeom prst="rect">
            <a:avLst/>
          </a:prstGeom>
        </p:spPr>
      </p:pic>
      <p:pic>
        <p:nvPicPr>
          <p:cNvPr id="6" name="Picture 6" descr="A drawing of a cartoon character&#10;&#10;Description automatically generated">
            <a:extLst>
              <a:ext uri="{FF2B5EF4-FFF2-40B4-BE49-F238E27FC236}">
                <a16:creationId xmlns:a16="http://schemas.microsoft.com/office/drawing/2014/main" id="{1C4C2B4D-ED54-413B-8C92-4EB7E45EBE8D}"/>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3012" b="90060" l="9211" r="91447">
                        <a14:foregroundMark x1="24342" y1="10241" x2="57237" y2="12952"/>
                        <a14:foregroundMark x1="57237" y1="12952" x2="76974" y2="19578"/>
                        <a14:foregroundMark x1="25000" y1="7530" x2="58553" y2="3614"/>
                        <a14:foregroundMark x1="58553" y1="3614" x2="74342" y2="9639"/>
                        <a14:foregroundMark x1="44737" y1="23494" x2="44737" y2="23494"/>
                        <a14:foregroundMark x1="30921" y1="88554" x2="43421" y2="90361"/>
                        <a14:foregroundMark x1="57237" y1="90060" x2="73026" y2="87349"/>
                        <a14:foregroundMark x1="90132" y1="71687" x2="91447" y2="71988"/>
                      </a14:backgroundRemoval>
                    </a14:imgEffect>
                  </a14:imgLayer>
                </a14:imgProps>
              </a:ext>
            </a:extLst>
          </a:blip>
          <a:stretch>
            <a:fillRect/>
          </a:stretch>
        </p:blipFill>
        <p:spPr>
          <a:xfrm>
            <a:off x="37985" y="4988109"/>
            <a:ext cx="888050" cy="1939688"/>
          </a:xfrm>
          <a:prstGeom prst="rect">
            <a:avLst/>
          </a:prstGeom>
        </p:spPr>
      </p:pic>
      <p:pic>
        <p:nvPicPr>
          <p:cNvPr id="7" name="Picture 6">
            <a:extLst>
              <a:ext uri="{FF2B5EF4-FFF2-40B4-BE49-F238E27FC236}">
                <a16:creationId xmlns:a16="http://schemas.microsoft.com/office/drawing/2014/main" id="{7EF63ABB-C00B-41BF-AD76-4E359EF0419E}"/>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847" b="99736" l="2256" r="98496">
                        <a14:foregroundMark x1="15789" y1="11609" x2="37594" y2="528"/>
                        <a14:foregroundMark x1="37594" y1="528" x2="72180" y2="7124"/>
                        <a14:foregroundMark x1="72180" y1="7124" x2="75188" y2="12929"/>
                        <a14:foregroundMark x1="30827" y1="3958" x2="69925" y2="6332"/>
                        <a14:foregroundMark x1="69925" y1="6332" x2="72932" y2="6860"/>
                        <a14:foregroundMark x1="40602" y1="1847" x2="61654" y2="2375"/>
                        <a14:foregroundMark x1="7519" y1="31926" x2="2256" y2="46438"/>
                        <a14:foregroundMark x1="2256" y1="46438" x2="8271" y2="52770"/>
                        <a14:foregroundMark x1="90226" y1="30607" x2="99248" y2="46966"/>
                        <a14:foregroundMark x1="99248" y1="46966" x2="87218" y2="53826"/>
                        <a14:foregroundMark x1="35338" y1="89974" x2="68421" y2="99736"/>
                        <a14:foregroundMark x1="68421" y1="99736" x2="62406" y2="91293"/>
                        <a14:foregroundMark x1="45865" y1="94723" x2="36842" y2="92612"/>
                      </a14:backgroundRemoval>
                    </a14:imgEffect>
                  </a14:imgLayer>
                </a14:imgProps>
              </a:ext>
              <a:ext uri="{28A0092B-C50C-407E-A947-70E740481C1C}">
                <a14:useLocalDpi xmlns:a14="http://schemas.microsoft.com/office/drawing/2010/main" val="0"/>
              </a:ext>
            </a:extLst>
          </a:blip>
          <a:stretch>
            <a:fillRect/>
          </a:stretch>
        </p:blipFill>
        <p:spPr>
          <a:xfrm>
            <a:off x="5252850" y="5121186"/>
            <a:ext cx="567925" cy="1618374"/>
          </a:xfrm>
          <a:prstGeom prst="rect">
            <a:avLst/>
          </a:prstGeom>
        </p:spPr>
      </p:pic>
      <p:pic>
        <p:nvPicPr>
          <p:cNvPr id="10" name="Picture 9">
            <a:extLst>
              <a:ext uri="{FF2B5EF4-FFF2-40B4-BE49-F238E27FC236}">
                <a16:creationId xmlns:a16="http://schemas.microsoft.com/office/drawing/2014/main" id="{7FD70902-5522-4A53-B515-0E27660E2EEA}"/>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9744" b="89744" l="10000" r="91667">
                        <a14:foregroundMark x1="15000" y1="41026" x2="36667" y2="16923"/>
                        <a14:foregroundMark x1="36667" y1="16923" x2="69444" y2="13333"/>
                        <a14:foregroundMark x1="69444" y1="13333" x2="91667" y2="35385"/>
                        <a14:foregroundMark x1="91667" y1="35385" x2="90556" y2="50256"/>
                        <a14:foregroundMark x1="62222" y1="14872" x2="29444" y2="22564"/>
                        <a14:foregroundMark x1="29444" y1="22564" x2="18333" y2="39487"/>
                        <a14:foregroundMark x1="76667" y1="29744" x2="44444" y2="32821"/>
                        <a14:foregroundMark x1="44444" y1="32821" x2="11667" y2="47692"/>
                        <a14:foregroundMark x1="11667" y1="47692" x2="44444" y2="60513"/>
                        <a14:foregroundMark x1="44444" y1="60513" x2="77778" y2="55385"/>
                        <a14:foregroundMark x1="77778" y1="55385" x2="84444" y2="51795"/>
                      </a14:backgroundRemoval>
                    </a14:imgEffect>
                  </a14:imgLayer>
                </a14:imgProps>
              </a:ext>
              <a:ext uri="{28A0092B-C50C-407E-A947-70E740481C1C}">
                <a14:useLocalDpi xmlns:a14="http://schemas.microsoft.com/office/drawing/2010/main" val="0"/>
              </a:ext>
            </a:extLst>
          </a:blip>
          <a:stretch>
            <a:fillRect/>
          </a:stretch>
        </p:blipFill>
        <p:spPr>
          <a:xfrm>
            <a:off x="1401471" y="3776182"/>
            <a:ext cx="580120" cy="628463"/>
          </a:xfrm>
          <a:prstGeom prst="rect">
            <a:avLst/>
          </a:prstGeom>
        </p:spPr>
      </p:pic>
      <p:pic>
        <p:nvPicPr>
          <p:cNvPr id="15" name="Picture 14">
            <a:extLst>
              <a:ext uri="{FF2B5EF4-FFF2-40B4-BE49-F238E27FC236}">
                <a16:creationId xmlns:a16="http://schemas.microsoft.com/office/drawing/2014/main" id="{A0A6BB1B-AE34-4964-980A-565C2953A7A3}"/>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9744" b="89744" l="10000" r="91667">
                        <a14:foregroundMark x1="15000" y1="41026" x2="36667" y2="16923"/>
                        <a14:foregroundMark x1="36667" y1="16923" x2="69444" y2="13333"/>
                        <a14:foregroundMark x1="69444" y1="13333" x2="91667" y2="35385"/>
                        <a14:foregroundMark x1="91667" y1="35385" x2="90556" y2="50256"/>
                        <a14:foregroundMark x1="62222" y1="14872" x2="29444" y2="22564"/>
                        <a14:foregroundMark x1="29444" y1="22564" x2="18333" y2="39487"/>
                        <a14:foregroundMark x1="76667" y1="29744" x2="44444" y2="32821"/>
                        <a14:foregroundMark x1="44444" y1="32821" x2="11667" y2="47692"/>
                        <a14:foregroundMark x1="11667" y1="47692" x2="44444" y2="60513"/>
                        <a14:foregroundMark x1="44444" y1="60513" x2="77778" y2="55385"/>
                        <a14:foregroundMark x1="77778" y1="55385" x2="84444" y2="51795"/>
                      </a14:backgroundRemoval>
                    </a14:imgEffect>
                  </a14:imgLayer>
                </a14:imgProps>
              </a:ext>
              <a:ext uri="{28A0092B-C50C-407E-A947-70E740481C1C}">
                <a14:useLocalDpi xmlns:a14="http://schemas.microsoft.com/office/drawing/2010/main" val="0"/>
              </a:ext>
            </a:extLst>
          </a:blip>
          <a:stretch>
            <a:fillRect/>
          </a:stretch>
        </p:blipFill>
        <p:spPr>
          <a:xfrm>
            <a:off x="2613771" y="4935778"/>
            <a:ext cx="580120" cy="628463"/>
          </a:xfrm>
          <a:prstGeom prst="rect">
            <a:avLst/>
          </a:prstGeom>
        </p:spPr>
      </p:pic>
      <p:pic>
        <p:nvPicPr>
          <p:cNvPr id="12" name="Picture 11">
            <a:extLst>
              <a:ext uri="{FF2B5EF4-FFF2-40B4-BE49-F238E27FC236}">
                <a16:creationId xmlns:a16="http://schemas.microsoft.com/office/drawing/2014/main" id="{3022241B-075B-4EFB-9DB7-65EDCEF5B1AB}"/>
              </a:ext>
            </a:extLst>
          </p:cNvPr>
          <p:cNvPicPr>
            <a:picLocks noChangeAspect="1"/>
          </p:cNvPicPr>
          <p:nvPr/>
        </p:nvPicPr>
        <p:blipFill>
          <a:blip r:embed="rId13">
            <a:extLst>
              <a:ext uri="{BEBA8EAE-BF5A-486C-A8C5-ECC9F3942E4B}">
                <a14:imgProps xmlns:a14="http://schemas.microsoft.com/office/drawing/2010/main">
                  <a14:imgLayer r:embed="rId14">
                    <a14:imgEffect>
                      <a14:backgroundRemoval t="10000" b="90000" l="10000" r="90000">
                        <a14:foregroundMark x1="45752" y1="31699" x2="40523" y2="25817"/>
                        <a14:foregroundMark x1="40523" y1="25817" x2="39706" y2="18301"/>
                        <a14:foregroundMark x1="39706" y1="18301" x2="43301" y2="11438"/>
                        <a14:foregroundMark x1="43301" y1="11438" x2="50817" y2="9967"/>
                        <a14:foregroundMark x1="50817" y1="9967" x2="57026" y2="14542"/>
                        <a14:foregroundMark x1="57026" y1="14542" x2="58824" y2="22549"/>
                        <a14:foregroundMark x1="58824" y1="22549" x2="56373" y2="29902"/>
                        <a14:foregroundMark x1="56373" y1="29902" x2="63072" y2="42320"/>
                        <a14:foregroundMark x1="63072" y1="42320" x2="63562" y2="58987"/>
                        <a14:foregroundMark x1="63562" y1="59314" x2="66340" y2="66503"/>
                        <a14:foregroundMark x1="66340" y1="66503" x2="66993" y2="74346"/>
                        <a14:foregroundMark x1="66993" y1="74346" x2="61275" y2="79412"/>
                        <a14:foregroundMark x1="61275" y1="79412" x2="58333" y2="72712"/>
                        <a14:foregroundMark x1="58333" y1="72712" x2="58007" y2="66503"/>
                        <a14:foregroundMark x1="59641" y1="60294" x2="63399" y2="59150"/>
                        <a14:foregroundMark x1="58333" y1="60784" x2="57190" y2="83170"/>
                        <a14:foregroundMark x1="57190" y1="83170" x2="61601" y2="89052"/>
                        <a14:foregroundMark x1="61601" y1="89052" x2="61275" y2="89216"/>
                        <a14:foregroundMark x1="49020" y1="88235" x2="57353" y2="88235"/>
                        <a14:foregroundMark x1="57353" y1="88235" x2="60948" y2="88072"/>
                        <a14:foregroundMark x1="50163" y1="88562" x2="35458" y2="87908"/>
                        <a14:foregroundMark x1="35458" y1="87908" x2="40196" y2="82190"/>
                        <a14:foregroundMark x1="40196" y1="82190" x2="40196" y2="61111"/>
                        <a14:foregroundMark x1="37255" y1="64706" x2="33333" y2="58660"/>
                        <a14:foregroundMark x1="33333" y1="58660" x2="33824" y2="45588"/>
                        <a14:foregroundMark x1="34150" y1="45915" x2="35948" y2="38399"/>
                        <a14:foregroundMark x1="35948" y1="38399" x2="40033" y2="32516"/>
                        <a14:foregroundMark x1="40033" y1="32516" x2="45425" y2="30882"/>
                        <a14:foregroundMark x1="41503" y1="23856" x2="45098" y2="30719"/>
                        <a14:foregroundMark x1="45098" y1="30719" x2="45261" y2="53758"/>
                        <a14:foregroundMark x1="45261" y1="53758" x2="52288" y2="54085"/>
                        <a14:foregroundMark x1="52288" y1="54085" x2="53595" y2="31373"/>
                        <a14:foregroundMark x1="53595" y1="31373" x2="56699" y2="25000"/>
                        <a14:foregroundMark x1="56699" y1="25000" x2="56699" y2="17157"/>
                        <a14:foregroundMark x1="42157" y1="14379" x2="48039" y2="10458"/>
                        <a14:foregroundMark x1="48039" y1="10458" x2="55065" y2="12908"/>
                        <a14:foregroundMark x1="55065" y1="12908" x2="57843" y2="20098"/>
                        <a14:foregroundMark x1="57843" y1="20098" x2="51634" y2="24510"/>
                        <a14:foregroundMark x1="51634" y1="24510" x2="42974" y2="22876"/>
                        <a14:foregroundMark x1="42974" y1="22876" x2="40850" y2="16013"/>
                        <a14:foregroundMark x1="40850" y1="16013" x2="40850" y2="14869"/>
                      </a14:backgroundRemoval>
                    </a14:imgEffect>
                  </a14:imgLayer>
                </a14:imgProps>
              </a:ext>
              <a:ext uri="{28A0092B-C50C-407E-A947-70E740481C1C}">
                <a14:useLocalDpi xmlns:a14="http://schemas.microsoft.com/office/drawing/2010/main" val="0"/>
              </a:ext>
            </a:extLst>
          </a:blip>
          <a:stretch>
            <a:fillRect/>
          </a:stretch>
        </p:blipFill>
        <p:spPr>
          <a:xfrm>
            <a:off x="4881437" y="3120755"/>
            <a:ext cx="1731051" cy="1731051"/>
          </a:xfrm>
          <a:prstGeom prst="rect">
            <a:avLst/>
          </a:prstGeom>
        </p:spPr>
      </p:pic>
      <p:pic>
        <p:nvPicPr>
          <p:cNvPr id="18" name="Picture 17">
            <a:extLst>
              <a:ext uri="{FF2B5EF4-FFF2-40B4-BE49-F238E27FC236}">
                <a16:creationId xmlns:a16="http://schemas.microsoft.com/office/drawing/2014/main" id="{58945705-82C7-462D-8B40-80800EF3C141}"/>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9744" b="89744" l="10000" r="91667">
                        <a14:foregroundMark x1="15000" y1="41026" x2="36667" y2="16923"/>
                        <a14:foregroundMark x1="36667" y1="16923" x2="69444" y2="13333"/>
                        <a14:foregroundMark x1="69444" y1="13333" x2="91667" y2="35385"/>
                        <a14:foregroundMark x1="91667" y1="35385" x2="90556" y2="50256"/>
                        <a14:foregroundMark x1="62222" y1="14872" x2="29444" y2="22564"/>
                        <a14:foregroundMark x1="29444" y1="22564" x2="18333" y2="39487"/>
                        <a14:foregroundMark x1="76667" y1="29744" x2="44444" y2="32821"/>
                        <a14:foregroundMark x1="44444" y1="32821" x2="11667" y2="47692"/>
                        <a14:foregroundMark x1="11667" y1="47692" x2="44444" y2="60513"/>
                        <a14:foregroundMark x1="44444" y1="60513" x2="77778" y2="55385"/>
                        <a14:foregroundMark x1="77778" y1="55385" x2="84444" y2="51795"/>
                      </a14:backgroundRemoval>
                    </a14:imgEffect>
                  </a14:imgLayer>
                </a14:imgProps>
              </a:ext>
              <a:ext uri="{28A0092B-C50C-407E-A947-70E740481C1C}">
                <a14:useLocalDpi xmlns:a14="http://schemas.microsoft.com/office/drawing/2010/main" val="0"/>
              </a:ext>
            </a:extLst>
          </a:blip>
          <a:stretch>
            <a:fillRect/>
          </a:stretch>
        </p:blipFill>
        <p:spPr>
          <a:xfrm>
            <a:off x="3419948" y="3214931"/>
            <a:ext cx="580120" cy="628463"/>
          </a:xfrm>
          <a:prstGeom prst="rect">
            <a:avLst/>
          </a:prstGeom>
        </p:spPr>
      </p:pic>
      <p:pic>
        <p:nvPicPr>
          <p:cNvPr id="19" name="Picture 4" descr="A close up of a device&#10;&#10;Description automatically generated">
            <a:extLst>
              <a:ext uri="{FF2B5EF4-FFF2-40B4-BE49-F238E27FC236}">
                <a16:creationId xmlns:a16="http://schemas.microsoft.com/office/drawing/2014/main" id="{DADF56DB-FB3D-42F9-BAF2-6CD6BC9E6192}"/>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4057727" y="4060422"/>
            <a:ext cx="1707707" cy="886110"/>
          </a:xfrm>
          <a:prstGeom prst="rect">
            <a:avLst/>
          </a:prstGeom>
        </p:spPr>
      </p:pic>
      <p:pic>
        <p:nvPicPr>
          <p:cNvPr id="14" name="Picture 13">
            <a:extLst>
              <a:ext uri="{FF2B5EF4-FFF2-40B4-BE49-F238E27FC236}">
                <a16:creationId xmlns:a16="http://schemas.microsoft.com/office/drawing/2014/main" id="{69452F8A-9684-48C8-B88A-C7D05C74E954}"/>
              </a:ext>
            </a:extLst>
          </p:cNvPr>
          <p:cNvPicPr>
            <a:picLocks noChangeAspect="1"/>
          </p:cNvPicPr>
          <p:nvPr/>
        </p:nvPicPr>
        <p:blipFill rotWithShape="1">
          <a:blip r:embed="rId15">
            <a:extLst>
              <a:ext uri="{28A0092B-C50C-407E-A947-70E740481C1C}">
                <a14:useLocalDpi xmlns:a14="http://schemas.microsoft.com/office/drawing/2010/main" val="0"/>
              </a:ext>
            </a:extLst>
          </a:blip>
          <a:srcRect l="27995" t="14449" r="34667" b="61225"/>
          <a:stretch/>
        </p:blipFill>
        <p:spPr>
          <a:xfrm>
            <a:off x="4057442" y="327622"/>
            <a:ext cx="1810140" cy="1668270"/>
          </a:xfrm>
          <a:prstGeom prst="rect">
            <a:avLst/>
          </a:prstGeom>
        </p:spPr>
      </p:pic>
      <p:pic>
        <p:nvPicPr>
          <p:cNvPr id="21" name="Picture 20">
            <a:extLst>
              <a:ext uri="{FF2B5EF4-FFF2-40B4-BE49-F238E27FC236}">
                <a16:creationId xmlns:a16="http://schemas.microsoft.com/office/drawing/2014/main" id="{BFA416B1-CCBB-464F-9437-5B06F2D4610C}"/>
              </a:ext>
            </a:extLst>
          </p:cNvPr>
          <p:cNvPicPr>
            <a:picLocks noChangeAspect="1"/>
          </p:cNvPicPr>
          <p:nvPr/>
        </p:nvPicPr>
        <p:blipFill rotWithShape="1">
          <a:blip r:embed="rId16">
            <a:extLst>
              <a:ext uri="{28A0092B-C50C-407E-A947-70E740481C1C}">
                <a14:useLocalDpi xmlns:a14="http://schemas.microsoft.com/office/drawing/2010/main" val="0"/>
              </a:ext>
            </a:extLst>
          </a:blip>
          <a:srcRect l="16951" t="22918" r="21441" b="35951"/>
          <a:stretch/>
        </p:blipFill>
        <p:spPr>
          <a:xfrm>
            <a:off x="80506" y="229059"/>
            <a:ext cx="1870771" cy="1766833"/>
          </a:xfrm>
          <a:prstGeom prst="rect">
            <a:avLst/>
          </a:prstGeom>
        </p:spPr>
      </p:pic>
      <p:sp>
        <p:nvSpPr>
          <p:cNvPr id="22" name="Arrow: Notched Right 21">
            <a:extLst>
              <a:ext uri="{FF2B5EF4-FFF2-40B4-BE49-F238E27FC236}">
                <a16:creationId xmlns:a16="http://schemas.microsoft.com/office/drawing/2014/main" id="{0B92A2AB-609A-4298-ABF5-DB69512663C1}"/>
              </a:ext>
            </a:extLst>
          </p:cNvPr>
          <p:cNvSpPr/>
          <p:nvPr/>
        </p:nvSpPr>
        <p:spPr>
          <a:xfrm>
            <a:off x="2397967" y="1060704"/>
            <a:ext cx="1335589" cy="628463"/>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9B567D37-A643-43B3-BBCA-6768723FF663}"/>
              </a:ext>
            </a:extLst>
          </p:cNvPr>
          <p:cNvPicPr>
            <a:picLocks noChangeAspect="1"/>
          </p:cNvPicPr>
          <p:nvPr/>
        </p:nvPicPr>
        <p:blipFill>
          <a:blip r:embed="rId17">
            <a:extLst>
              <a:ext uri="{BEBA8EAE-BF5A-486C-A8C5-ECC9F3942E4B}">
                <a14:imgProps xmlns:a14="http://schemas.microsoft.com/office/drawing/2010/main">
                  <a14:imgLayer r:embed="rId18">
                    <a14:imgEffect>
                      <a14:backgroundRemoval t="5313" b="96875" l="9766" r="89844">
                        <a14:foregroundMark x1="29297" y1="9688" x2="50391" y2="5313"/>
                        <a14:foregroundMark x1="50391" y1="5313" x2="66797" y2="9688"/>
                        <a14:foregroundMark x1="57813" y1="90000" x2="69531" y2="90000"/>
                        <a14:foregroundMark x1="62109" y1="92188" x2="57422" y2="94688"/>
                        <a14:foregroundMark x1="64453" y1="96875" x2="71484" y2="95000"/>
                        <a14:foregroundMark x1="68359" y1="91250" x2="63672" y2="96563"/>
                        <a14:foregroundMark x1="63672" y1="77188" x2="61719" y2="96250"/>
                        <a14:foregroundMark x1="72266" y1="77813" x2="71875" y2="95938"/>
                      </a14:backgroundRemoval>
                    </a14:imgEffect>
                  </a14:imgLayer>
                </a14:imgProps>
              </a:ext>
              <a:ext uri="{28A0092B-C50C-407E-A947-70E740481C1C}">
                <a14:useLocalDpi xmlns:a14="http://schemas.microsoft.com/office/drawing/2010/main" val="0"/>
              </a:ext>
            </a:extLst>
          </a:blip>
          <a:stretch>
            <a:fillRect/>
          </a:stretch>
        </p:blipFill>
        <p:spPr>
          <a:xfrm>
            <a:off x="2147174" y="3522909"/>
            <a:ext cx="1261307" cy="1576634"/>
          </a:xfrm>
          <a:prstGeom prst="rect">
            <a:avLst/>
          </a:prstGeom>
        </p:spPr>
      </p:pic>
    </p:spTree>
    <p:extLst>
      <p:ext uri="{BB962C8B-B14F-4D97-AF65-F5344CB8AC3E}">
        <p14:creationId xmlns:p14="http://schemas.microsoft.com/office/powerpoint/2010/main" val="121990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45"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2000"/>
                                        <p:tgtEl>
                                          <p:spTgt spid="21"/>
                                        </p:tgtEl>
                                      </p:cBhvr>
                                    </p:animEffect>
                                    <p:anim calcmode="lin" valueType="num">
                                      <p:cBhvr>
                                        <p:cTn id="20" dur="2000" fill="hold"/>
                                        <p:tgtEl>
                                          <p:spTgt spid="21"/>
                                        </p:tgtEl>
                                        <p:attrNameLst>
                                          <p:attrName>ppt_w</p:attrName>
                                        </p:attrNameLst>
                                      </p:cBhvr>
                                      <p:tavLst>
                                        <p:tav tm="0" fmla="#ppt_w*sin(2.5*pi*$)">
                                          <p:val>
                                            <p:fltVal val="0"/>
                                          </p:val>
                                        </p:tav>
                                        <p:tav tm="100000">
                                          <p:val>
                                            <p:fltVal val="1"/>
                                          </p:val>
                                        </p:tav>
                                      </p:tavLst>
                                    </p:anim>
                                    <p:anim calcmode="lin" valueType="num">
                                      <p:cBhvr>
                                        <p:cTn id="21" dur="2000" fill="hold"/>
                                        <p:tgtEl>
                                          <p:spTgt spid="21"/>
                                        </p:tgtEl>
                                        <p:attrNameLst>
                                          <p:attrName>ppt_h</p:attrName>
                                        </p:attrNameLst>
                                      </p:cBhvr>
                                      <p:tavLst>
                                        <p:tav tm="0">
                                          <p:val>
                                            <p:strVal val="#ppt_h"/>
                                          </p:val>
                                        </p:tav>
                                        <p:tav tm="100000">
                                          <p:val>
                                            <p:strVal val="#ppt_h"/>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22"/>
                                        </p:tgtEl>
                                        <p:attrNameLst>
                                          <p:attrName>style.visibility</p:attrName>
                                        </p:attrNameLst>
                                      </p:cBhvr>
                                      <p:to>
                                        <p:strVal val="visible"/>
                                      </p:to>
                                    </p:set>
                                    <p:anim calcmode="lin" valueType="num">
                                      <p:cBhvr additive="base">
                                        <p:cTn id="26" dur="500" fill="hold"/>
                                        <p:tgtEl>
                                          <p:spTgt spid="22"/>
                                        </p:tgtEl>
                                        <p:attrNameLst>
                                          <p:attrName>ppt_x</p:attrName>
                                        </p:attrNameLst>
                                      </p:cBhvr>
                                      <p:tavLst>
                                        <p:tav tm="0">
                                          <p:val>
                                            <p:strVal val="#ppt_x"/>
                                          </p:val>
                                        </p:tav>
                                        <p:tav tm="100000">
                                          <p:val>
                                            <p:strVal val="#ppt_x"/>
                                          </p:val>
                                        </p:tav>
                                      </p:tavLst>
                                    </p:anim>
                                    <p:anim calcmode="lin" valueType="num">
                                      <p:cBhvr additive="base">
                                        <p:cTn id="27"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randombar(horizontal)">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4"/>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12"/>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1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1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18"/>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42" presetClass="path" presetSubtype="0" accel="50000" decel="50000" fill="hold" nodeType="clickEffect">
                                  <p:stCondLst>
                                    <p:cond delay="0"/>
                                  </p:stCondLst>
                                  <p:childTnLst>
                                    <p:animMotion origin="layout" path="M 3.125E-6 -3.33333E-6 L 0.11588 0.03611 " pathEditMode="relative" rAng="0" ptsTypes="AA">
                                      <p:cBhvr>
                                        <p:cTn id="76" dur="2000" fill="hold"/>
                                        <p:tgtEl>
                                          <p:spTgt spid="18"/>
                                        </p:tgtEl>
                                        <p:attrNameLst>
                                          <p:attrName>ppt_x</p:attrName>
                                          <p:attrName>ppt_y</p:attrName>
                                        </p:attrNameLst>
                                      </p:cBhvr>
                                      <p:rCtr x="5794" y="1806"/>
                                    </p:animMotion>
                                  </p:childTnLst>
                                </p:cTn>
                              </p:par>
                            </p:childTnLst>
                          </p:cTn>
                        </p:par>
                      </p:childTnLst>
                    </p:cTn>
                  </p:par>
                  <p:par>
                    <p:cTn id="77" fill="hold">
                      <p:stCondLst>
                        <p:cond delay="indefinite"/>
                      </p:stCondLst>
                      <p:childTnLst>
                        <p:par>
                          <p:cTn id="78" fill="hold">
                            <p:stCondLst>
                              <p:cond delay="0"/>
                            </p:stCondLst>
                            <p:childTnLst>
                              <p:par>
                                <p:cTn id="79" presetID="42" presetClass="path" presetSubtype="0" accel="50000" decel="50000" fill="hold" nodeType="clickEffect">
                                  <p:stCondLst>
                                    <p:cond delay="0"/>
                                  </p:stCondLst>
                                  <p:childTnLst>
                                    <p:animMotion origin="layout" path="M -4.58333E-6 -2.96296E-6 L -0.09453 -0.01435 " pathEditMode="relative" rAng="0" ptsTypes="AA">
                                      <p:cBhvr>
                                        <p:cTn id="80" dur="2000" fill="hold"/>
                                        <p:tgtEl>
                                          <p:spTgt spid="19"/>
                                        </p:tgtEl>
                                        <p:attrNameLst>
                                          <p:attrName>ppt_x</p:attrName>
                                          <p:attrName>ppt_y</p:attrName>
                                        </p:attrNameLst>
                                      </p:cBhvr>
                                      <p:rCtr x="-4727" y="-718"/>
                                    </p:animMotion>
                                  </p:childTnLst>
                                </p:cTn>
                              </p:par>
                            </p:childTnLst>
                          </p:cTn>
                        </p:par>
                      </p:childTnLst>
                    </p:cTn>
                  </p:par>
                  <p:par>
                    <p:cTn id="81" fill="hold">
                      <p:stCondLst>
                        <p:cond delay="indefinite"/>
                      </p:stCondLst>
                      <p:childTnLst>
                        <p:par>
                          <p:cTn id="82" fill="hold">
                            <p:stCondLst>
                              <p:cond delay="0"/>
                            </p:stCondLst>
                            <p:childTnLst>
                              <p:par>
                                <p:cTn id="83" presetID="42" presetClass="path" presetSubtype="0" accel="50000" decel="50000" fill="hold" nodeType="clickEffect">
                                  <p:stCondLst>
                                    <p:cond delay="0"/>
                                  </p:stCondLst>
                                  <p:childTnLst>
                                    <p:animMotion origin="layout" path="M -1.04167E-6 7.40741E-7 L 0.15508 0.14722 " pathEditMode="relative" rAng="0" ptsTypes="AA">
                                      <p:cBhvr>
                                        <p:cTn id="84" dur="2000" fill="hold"/>
                                        <p:tgtEl>
                                          <p:spTgt spid="15"/>
                                        </p:tgtEl>
                                        <p:attrNameLst>
                                          <p:attrName>ppt_x</p:attrName>
                                          <p:attrName>ppt_y</p:attrName>
                                        </p:attrNameLst>
                                      </p:cBhvr>
                                      <p:rCtr x="7747" y="7361"/>
                                    </p:animMotion>
                                  </p:childTnLst>
                                </p:cTn>
                              </p:par>
                            </p:childTnLst>
                          </p:cTn>
                        </p:par>
                      </p:childTnLst>
                    </p:cTn>
                  </p:par>
                  <p:par>
                    <p:cTn id="85" fill="hold">
                      <p:stCondLst>
                        <p:cond delay="indefinite"/>
                      </p:stCondLst>
                      <p:childTnLst>
                        <p:par>
                          <p:cTn id="86" fill="hold">
                            <p:stCondLst>
                              <p:cond delay="0"/>
                            </p:stCondLst>
                            <p:childTnLst>
                              <p:par>
                                <p:cTn id="87" presetID="42" presetClass="path" presetSubtype="0" accel="50000" decel="50000" fill="hold" nodeType="clickEffect">
                                  <p:stCondLst>
                                    <p:cond delay="0"/>
                                  </p:stCondLst>
                                  <p:childTnLst>
                                    <p:animMotion origin="layout" path="M 3.54167E-6 -2.59259E-6 L -0.08099 -0.09629 " pathEditMode="relative" rAng="0" ptsTypes="AA">
                                      <p:cBhvr>
                                        <p:cTn id="88" dur="2000" fill="hold"/>
                                        <p:tgtEl>
                                          <p:spTgt spid="4"/>
                                        </p:tgtEl>
                                        <p:attrNameLst>
                                          <p:attrName>ppt_x</p:attrName>
                                          <p:attrName>ppt_y</p:attrName>
                                        </p:attrNameLst>
                                      </p:cBhvr>
                                      <p:rCtr x="-4089" y="-4815"/>
                                    </p:animMotion>
                                  </p:childTnLst>
                                </p:cTn>
                              </p:par>
                            </p:childTnLst>
                          </p:cTn>
                        </p:par>
                      </p:childTnLst>
                    </p:cTn>
                  </p:par>
                  <p:par>
                    <p:cTn id="89" fill="hold">
                      <p:stCondLst>
                        <p:cond delay="indefinite"/>
                      </p:stCondLst>
                      <p:childTnLst>
                        <p:par>
                          <p:cTn id="90" fill="hold">
                            <p:stCondLst>
                              <p:cond delay="0"/>
                            </p:stCondLst>
                            <p:childTnLst>
                              <p:par>
                                <p:cTn id="91" presetID="42" presetClass="path" presetSubtype="0" accel="50000" decel="50000" fill="hold" nodeType="clickEffect">
                                  <p:stCondLst>
                                    <p:cond delay="0"/>
                                  </p:stCondLst>
                                  <p:childTnLst>
                                    <p:animMotion origin="layout" path="M -1.875E-6 2.22222E-6 L -0.08047 0.12315 " pathEditMode="relative" rAng="0" ptsTypes="AA">
                                      <p:cBhvr>
                                        <p:cTn id="92" dur="2000" fill="hold"/>
                                        <p:tgtEl>
                                          <p:spTgt spid="10"/>
                                        </p:tgtEl>
                                        <p:attrNameLst>
                                          <p:attrName>ppt_x</p:attrName>
                                          <p:attrName>ppt_y</p:attrName>
                                        </p:attrNameLst>
                                      </p:cBhvr>
                                      <p:rCtr x="-4023" y="6157"/>
                                    </p:animMotion>
                                  </p:childTnLst>
                                </p:cTn>
                              </p:par>
                            </p:childTnLst>
                          </p:cTn>
                        </p:par>
                      </p:childTnLst>
                    </p:cTn>
                  </p:par>
                  <p:par>
                    <p:cTn id="93" fill="hold">
                      <p:stCondLst>
                        <p:cond delay="indefinite"/>
                      </p:stCondLst>
                      <p:childTnLst>
                        <p:par>
                          <p:cTn id="94" fill="hold">
                            <p:stCondLst>
                              <p:cond delay="0"/>
                            </p:stCondLst>
                            <p:childTnLst>
                              <p:par>
                                <p:cTn id="95" presetID="42" presetClass="path" presetSubtype="0" accel="50000" decel="50000" fill="hold" nodeType="clickEffect">
                                  <p:stCondLst>
                                    <p:cond delay="0"/>
                                  </p:stCondLst>
                                  <p:childTnLst>
                                    <p:animMotion origin="layout" path="M -0.00078 -0.00231 L 0.08308 -0.12453 " pathEditMode="relative" rAng="0" ptsTypes="AA">
                                      <p:cBhvr>
                                        <p:cTn id="96" dur="2000" fill="hold"/>
                                        <p:tgtEl>
                                          <p:spTgt spid="5"/>
                                        </p:tgtEl>
                                        <p:attrNameLst>
                                          <p:attrName>ppt_x</p:attrName>
                                          <p:attrName>ppt_y</p:attrName>
                                        </p:attrNameLst>
                                      </p:cBhvr>
                                      <p:rCtr x="4193" y="-6111"/>
                                    </p:animMotion>
                                  </p:childTnLst>
                                </p:cTn>
                              </p:par>
                            </p:childTnLst>
                          </p:cTn>
                        </p:par>
                      </p:childTnLst>
                    </p:cTn>
                  </p:par>
                  <p:par>
                    <p:cTn id="97" fill="hold">
                      <p:stCondLst>
                        <p:cond delay="indefinite"/>
                      </p:stCondLst>
                      <p:childTnLst>
                        <p:par>
                          <p:cTn id="98" fill="hold">
                            <p:stCondLst>
                              <p:cond delay="0"/>
                            </p:stCondLst>
                            <p:childTnLst>
                              <p:par>
                                <p:cTn id="99" presetID="16" presetClass="exit" presetSubtype="21" fill="hold" nodeType="clickEffect">
                                  <p:stCondLst>
                                    <p:cond delay="0"/>
                                  </p:stCondLst>
                                  <p:childTnLst>
                                    <p:animEffect transition="out" filter="barn(inVertical)">
                                      <p:cBhvr>
                                        <p:cTn id="100" dur="500"/>
                                        <p:tgtEl>
                                          <p:spTgt spid="25"/>
                                        </p:tgtEl>
                                      </p:cBhvr>
                                    </p:animEffect>
                                    <p:set>
                                      <p:cBhvr>
                                        <p:cTn id="101" dur="1" fill="hold">
                                          <p:stCondLst>
                                            <p:cond delay="499"/>
                                          </p:stCondLst>
                                        </p:cTn>
                                        <p:tgtEl>
                                          <p:spTgt spid="25"/>
                                        </p:tgtEl>
                                        <p:attrNameLst>
                                          <p:attrName>style.visibility</p:attrName>
                                        </p:attrNameLst>
                                      </p:cBhvr>
                                      <p:to>
                                        <p:strVal val="hidden"/>
                                      </p:to>
                                    </p:set>
                                  </p:childTnLst>
                                </p:cTn>
                              </p:par>
                            </p:childTnLst>
                          </p:cTn>
                        </p:par>
                      </p:childTnLst>
                    </p:cTn>
                  </p:par>
                  <p:par>
                    <p:cTn id="102" fill="hold">
                      <p:stCondLst>
                        <p:cond delay="indefinite"/>
                      </p:stCondLst>
                      <p:childTnLst>
                        <p:par>
                          <p:cTn id="103" fill="hold">
                            <p:stCondLst>
                              <p:cond delay="0"/>
                            </p:stCondLst>
                            <p:childTnLst>
                              <p:par>
                                <p:cTn id="104" presetID="1" presetClass="entr" presetSubtype="0" fill="hold" nodeType="clickEffect">
                                  <p:stCondLst>
                                    <p:cond delay="0"/>
                                  </p:stCondLst>
                                  <p:childTnLst>
                                    <p:set>
                                      <p:cBhvr>
                                        <p:cTn id="105"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2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0BA8E-E8C3-4144-A0DC-40D1A75878AC}"/>
              </a:ext>
            </a:extLst>
          </p:cNvPr>
          <p:cNvSpPr>
            <a:spLocks noGrp="1"/>
          </p:cNvSpPr>
          <p:nvPr>
            <p:ph type="title"/>
          </p:nvPr>
        </p:nvSpPr>
        <p:spPr/>
        <p:txBody>
          <a:bodyPr/>
          <a:lstStyle/>
          <a:p>
            <a:r>
              <a:rPr lang="en-US" err="1"/>
              <a:t>Šta</a:t>
            </a:r>
            <a:r>
              <a:rPr lang="en-US"/>
              <a:t> se </a:t>
            </a:r>
            <a:r>
              <a:rPr lang="en-US" err="1"/>
              <a:t>može</a:t>
            </a:r>
            <a:r>
              <a:rPr lang="en-US"/>
              <a:t> </a:t>
            </a:r>
            <a:r>
              <a:rPr lang="en-US" err="1"/>
              <a:t>patentirati</a:t>
            </a:r>
          </a:p>
        </p:txBody>
      </p:sp>
      <p:sp>
        <p:nvSpPr>
          <p:cNvPr id="3" name="Content Placeholder 2">
            <a:extLst>
              <a:ext uri="{FF2B5EF4-FFF2-40B4-BE49-F238E27FC236}">
                <a16:creationId xmlns:a16="http://schemas.microsoft.com/office/drawing/2014/main" id="{9EF1F450-AB49-4145-8F17-2BE05D163A87}"/>
              </a:ext>
            </a:extLst>
          </p:cNvPr>
          <p:cNvSpPr>
            <a:spLocks noGrp="1"/>
          </p:cNvSpPr>
          <p:nvPr>
            <p:ph idx="1"/>
          </p:nvPr>
        </p:nvSpPr>
        <p:spPr>
          <a:xfrm>
            <a:off x="833735" y="2089211"/>
            <a:ext cx="10058400" cy="4050792"/>
          </a:xfrm>
        </p:spPr>
        <p:txBody>
          <a:bodyPr vert="horz" lIns="91440" tIns="45720" rIns="91440" bIns="45720" rtlCol="0" anchor="t">
            <a:normAutofit/>
          </a:bodyPr>
          <a:lstStyle/>
          <a:p>
            <a:r>
              <a:rPr lang="en-US" sz="2800" err="1"/>
              <a:t>Pronalazak</a:t>
            </a:r>
            <a:r>
              <a:rPr lang="en-US" sz="2800"/>
              <a:t> </a:t>
            </a:r>
            <a:r>
              <a:rPr lang="en-US" sz="2800" err="1"/>
              <a:t>može</a:t>
            </a:r>
            <a:r>
              <a:rPr lang="en-US" sz="2800"/>
              <a:t> </a:t>
            </a:r>
            <a:r>
              <a:rPr lang="en-US" sz="2800" err="1"/>
              <a:t>biti</a:t>
            </a:r>
            <a:r>
              <a:rPr lang="en-US" sz="2800"/>
              <a:t> </a:t>
            </a:r>
            <a:r>
              <a:rPr lang="en-US" sz="2800" err="1"/>
              <a:t>patentiran</a:t>
            </a:r>
            <a:r>
              <a:rPr lang="en-US" sz="2800"/>
              <a:t> </a:t>
            </a:r>
            <a:r>
              <a:rPr lang="en-US" sz="2800" err="1"/>
              <a:t>samo</a:t>
            </a:r>
            <a:r>
              <a:rPr lang="en-US" sz="2800"/>
              <a:t> </a:t>
            </a:r>
            <a:r>
              <a:rPr lang="en-US" sz="2800" err="1"/>
              <a:t>ako</a:t>
            </a:r>
            <a:r>
              <a:rPr lang="en-US" sz="2800"/>
              <a:t> je</a:t>
            </a:r>
          </a:p>
          <a:p>
            <a:pPr lvl="2">
              <a:buClr>
                <a:srgbClr val="9E3611"/>
              </a:buClr>
            </a:pPr>
            <a:r>
              <a:rPr lang="en-US" sz="2000"/>
              <a:t>Nov I </a:t>
            </a:r>
            <a:r>
              <a:rPr lang="en-US" sz="2000" err="1"/>
              <a:t>prethodno</a:t>
            </a:r>
            <a:r>
              <a:rPr lang="en-US" sz="2000"/>
              <a:t> </a:t>
            </a:r>
            <a:r>
              <a:rPr lang="en-US" sz="2000" err="1"/>
              <a:t>neobjavljen</a:t>
            </a:r>
            <a:r>
              <a:rPr lang="en-US" sz="2000"/>
              <a:t> </a:t>
            </a:r>
            <a:r>
              <a:rPr lang="en-US" sz="2000" err="1"/>
              <a:t>pronalazak</a:t>
            </a:r>
          </a:p>
          <a:p>
            <a:pPr lvl="2">
              <a:buClr>
                <a:srgbClr val="9E3611"/>
              </a:buClr>
            </a:pPr>
            <a:r>
              <a:rPr lang="en-US" sz="2000"/>
              <a:t>Ima </a:t>
            </a:r>
            <a:r>
              <a:rPr lang="en-US" sz="2000" err="1"/>
              <a:t>inventivan</a:t>
            </a:r>
            <a:r>
              <a:rPr lang="en-US" sz="2000"/>
              <a:t> </a:t>
            </a:r>
            <a:r>
              <a:rPr lang="en-US" sz="2000" err="1"/>
              <a:t>nivo</a:t>
            </a:r>
            <a:r>
              <a:rPr lang="en-US" sz="2000"/>
              <a:t> koji </a:t>
            </a:r>
            <a:r>
              <a:rPr lang="en-US" sz="2000" err="1"/>
              <a:t>nije</a:t>
            </a:r>
            <a:r>
              <a:rPr lang="en-US" sz="2000"/>
              <a:t> </a:t>
            </a:r>
            <a:r>
              <a:rPr lang="en-US" sz="2000" err="1"/>
              <a:t>očigledan</a:t>
            </a:r>
            <a:r>
              <a:rPr lang="en-US" sz="2000"/>
              <a:t> </a:t>
            </a:r>
            <a:r>
              <a:rPr lang="en-US" sz="2000" err="1"/>
              <a:t>ekspertu</a:t>
            </a:r>
            <a:r>
              <a:rPr lang="en-US" sz="2000"/>
              <a:t> u </a:t>
            </a:r>
            <a:r>
              <a:rPr lang="en-US" sz="2000" err="1"/>
              <a:t>toj</a:t>
            </a:r>
            <a:r>
              <a:rPr lang="en-US" sz="2000"/>
              <a:t> </a:t>
            </a:r>
            <a:r>
              <a:rPr lang="en-US" sz="2000" err="1"/>
              <a:t>oblasti</a:t>
            </a:r>
            <a:r>
              <a:rPr lang="en-US" sz="2000"/>
              <a:t> </a:t>
            </a:r>
            <a:r>
              <a:rPr lang="en-US" sz="2000" err="1"/>
              <a:t>tehnologije</a:t>
            </a:r>
            <a:endParaRPr lang="en-US" sz="2000"/>
          </a:p>
          <a:p>
            <a:pPr lvl="2">
              <a:buClr>
                <a:srgbClr val="9E3611"/>
              </a:buClr>
            </a:pPr>
            <a:r>
              <a:rPr lang="en-US" sz="2000" err="1"/>
              <a:t>Industrijski</a:t>
            </a:r>
            <a:r>
              <a:rPr lang="en-US" sz="2000"/>
              <a:t> </a:t>
            </a:r>
            <a:r>
              <a:rPr lang="en-US" sz="2000" err="1"/>
              <a:t>primenljiv</a:t>
            </a:r>
            <a:r>
              <a:rPr lang="en-US" sz="2000"/>
              <a:t>-da li je </a:t>
            </a:r>
            <a:r>
              <a:rPr lang="en-US" sz="2000" err="1"/>
              <a:t>moguće</a:t>
            </a:r>
            <a:r>
              <a:rPr lang="en-US" sz="2000"/>
              <a:t> </a:t>
            </a:r>
            <a:r>
              <a:rPr lang="en-US" sz="2000" err="1"/>
              <a:t>proizvesti</a:t>
            </a:r>
            <a:r>
              <a:rPr lang="en-US" sz="2000"/>
              <a:t> I </a:t>
            </a:r>
            <a:r>
              <a:rPr lang="en-US" sz="2000" err="1"/>
              <a:t>upotrebiti</a:t>
            </a:r>
            <a:r>
              <a:rPr lang="en-US" sz="2000"/>
              <a:t> </a:t>
            </a:r>
            <a:r>
              <a:rPr lang="en-US" sz="2000" err="1"/>
              <a:t>pronalazak</a:t>
            </a:r>
            <a:endParaRPr lang="en-US" sz="2000"/>
          </a:p>
          <a:p>
            <a:pPr marL="0" indent="0">
              <a:buClr>
                <a:srgbClr val="9E3611"/>
              </a:buClr>
              <a:buNone/>
            </a:pPr>
            <a:endParaRPr lang="en-US"/>
          </a:p>
          <a:p>
            <a:pPr marL="0" indent="0">
              <a:buNone/>
            </a:pPr>
            <a:r>
              <a:rPr lang="en-US" err="1"/>
              <a:t>Kompjuterski</a:t>
            </a:r>
            <a:r>
              <a:rPr lang="en-US"/>
              <a:t> program </a:t>
            </a:r>
            <a:r>
              <a:rPr lang="en-US" err="1"/>
              <a:t>može</a:t>
            </a:r>
            <a:r>
              <a:rPr lang="en-US"/>
              <a:t> </a:t>
            </a:r>
            <a:r>
              <a:rPr lang="en-US" err="1"/>
              <a:t>samo</a:t>
            </a:r>
            <a:r>
              <a:rPr lang="en-US"/>
              <a:t> </a:t>
            </a:r>
            <a:r>
              <a:rPr lang="en-US" err="1"/>
              <a:t>biti</a:t>
            </a:r>
            <a:r>
              <a:rPr lang="en-US"/>
              <a:t> </a:t>
            </a:r>
            <a:r>
              <a:rPr lang="en-US" err="1"/>
              <a:t>zaštićen</a:t>
            </a:r>
            <a:r>
              <a:rPr lang="en-US"/>
              <a:t> </a:t>
            </a:r>
            <a:r>
              <a:rPr lang="en-US" err="1"/>
              <a:t>autorskim</a:t>
            </a:r>
            <a:r>
              <a:rPr lang="en-US"/>
              <a:t> </a:t>
            </a:r>
            <a:r>
              <a:rPr lang="en-US" err="1"/>
              <a:t>pravom</a:t>
            </a:r>
            <a:r>
              <a:rPr lang="en-US"/>
              <a:t> </a:t>
            </a:r>
            <a:r>
              <a:rPr lang="en-US" err="1"/>
              <a:t>ali</a:t>
            </a:r>
            <a:r>
              <a:rPr lang="en-US"/>
              <a:t> ne I </a:t>
            </a:r>
            <a:r>
              <a:rPr lang="en-US" err="1"/>
              <a:t>patentom</a:t>
            </a:r>
            <a:r>
              <a:rPr lang="en-US"/>
              <a:t> u Evropi.</a:t>
            </a:r>
          </a:p>
        </p:txBody>
      </p:sp>
    </p:spTree>
    <p:extLst>
      <p:ext uri="{BB962C8B-B14F-4D97-AF65-F5344CB8AC3E}">
        <p14:creationId xmlns:p14="http://schemas.microsoft.com/office/powerpoint/2010/main" val="2162793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DFBB0-7C7B-4572-8564-D884B12D7C46}"/>
              </a:ext>
            </a:extLst>
          </p:cNvPr>
          <p:cNvSpPr>
            <a:spLocks noGrp="1"/>
          </p:cNvSpPr>
          <p:nvPr>
            <p:ph type="title"/>
          </p:nvPr>
        </p:nvSpPr>
        <p:spPr/>
        <p:txBody>
          <a:bodyPr/>
          <a:lstStyle/>
          <a:p>
            <a:r>
              <a:rPr lang="en-US">
                <a:latin typeface="Rockwell Condensed"/>
              </a:rPr>
              <a:t>Šta se ne može patentirati?</a:t>
            </a:r>
          </a:p>
        </p:txBody>
      </p:sp>
      <p:sp>
        <p:nvSpPr>
          <p:cNvPr id="3" name="Content Placeholder 2">
            <a:extLst>
              <a:ext uri="{FF2B5EF4-FFF2-40B4-BE49-F238E27FC236}">
                <a16:creationId xmlns:a16="http://schemas.microsoft.com/office/drawing/2014/main" id="{6EB250F2-2F37-4E92-A9FF-85C3F61CF511}"/>
              </a:ext>
            </a:extLst>
          </p:cNvPr>
          <p:cNvSpPr>
            <a:spLocks noGrp="1"/>
          </p:cNvSpPr>
          <p:nvPr>
            <p:ph idx="1"/>
          </p:nvPr>
        </p:nvSpPr>
        <p:spPr/>
        <p:txBody>
          <a:bodyPr vert="horz" lIns="91440" tIns="45720" rIns="91440" bIns="45720" rtlCol="0" anchor="t">
            <a:normAutofit/>
          </a:bodyPr>
          <a:lstStyle/>
          <a:p>
            <a:pPr>
              <a:buChar char="q"/>
            </a:pPr>
            <a:r>
              <a:rPr lang="en-US"/>
              <a:t>Otkriće, naučna teorija I matematički metod</a:t>
            </a:r>
          </a:p>
          <a:p>
            <a:pPr>
              <a:buClr>
                <a:srgbClr val="9E3611"/>
              </a:buClr>
              <a:buChar char="q"/>
            </a:pPr>
            <a:r>
              <a:rPr lang="en-US"/>
              <a:t>Estetska reacija</a:t>
            </a:r>
          </a:p>
          <a:p>
            <a:pPr>
              <a:buClr>
                <a:srgbClr val="9E3611"/>
              </a:buClr>
              <a:buChar char="q"/>
            </a:pPr>
            <a:r>
              <a:rPr lang="en-US"/>
              <a:t>Šema, pravilo ili metod  za izvođenje mentalnog čina, igranje igre, biznisa ili kompjuterski program</a:t>
            </a:r>
          </a:p>
          <a:p>
            <a:pPr>
              <a:buClr>
                <a:srgbClr val="9E3611"/>
              </a:buClr>
              <a:buChar char="q"/>
            </a:pPr>
            <a:r>
              <a:rPr lang="en-US"/>
              <a:t>Prezentacija informacija</a:t>
            </a:r>
          </a:p>
          <a:p>
            <a:pPr>
              <a:buClr>
                <a:srgbClr val="9E3611"/>
              </a:buClr>
              <a:buChar char="q"/>
            </a:pPr>
            <a:r>
              <a:rPr lang="en-US"/>
              <a:t>Medicinska dijagnoza, procedura za hirurški ili terapeutski tretman</a:t>
            </a:r>
          </a:p>
        </p:txBody>
      </p:sp>
    </p:spTree>
    <p:extLst>
      <p:ext uri="{BB962C8B-B14F-4D97-AF65-F5344CB8AC3E}">
        <p14:creationId xmlns:p14="http://schemas.microsoft.com/office/powerpoint/2010/main" val="15687401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B21C88F-E796-4984-B75F-8A443BCFCA4B}"/>
              </a:ext>
            </a:extLst>
          </p:cNvPr>
          <p:cNvSpPr txBox="1"/>
          <p:nvPr/>
        </p:nvSpPr>
        <p:spPr>
          <a:xfrm>
            <a:off x="1430187" y="229740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t>Softver</a:t>
            </a:r>
            <a:r>
              <a:rPr lang="en-US"/>
              <a:t> I </a:t>
            </a:r>
            <a:r>
              <a:rPr lang="en-US" err="1"/>
              <a:t>biznis</a:t>
            </a:r>
            <a:r>
              <a:rPr lang="en-US"/>
              <a:t> model</a:t>
            </a:r>
          </a:p>
        </p:txBody>
      </p:sp>
      <p:sp>
        <p:nvSpPr>
          <p:cNvPr id="11" name="TextBox 10">
            <a:extLst>
              <a:ext uri="{FF2B5EF4-FFF2-40B4-BE49-F238E27FC236}">
                <a16:creationId xmlns:a16="http://schemas.microsoft.com/office/drawing/2014/main" id="{621DA9A5-15E8-433C-80E5-ECE0F98211D7}"/>
              </a:ext>
            </a:extLst>
          </p:cNvPr>
          <p:cNvSpPr txBox="1"/>
          <p:nvPr/>
        </p:nvSpPr>
        <p:spPr>
          <a:xfrm>
            <a:off x="5416330" y="403917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t>Medicinski</a:t>
            </a:r>
            <a:r>
              <a:rPr lang="en-US"/>
              <a:t> </a:t>
            </a:r>
            <a:r>
              <a:rPr lang="en-US" err="1"/>
              <a:t>metod</a:t>
            </a:r>
            <a:endParaRPr lang="en-US"/>
          </a:p>
        </p:txBody>
      </p:sp>
      <p:sp>
        <p:nvSpPr>
          <p:cNvPr id="12" name="TextBox 11">
            <a:extLst>
              <a:ext uri="{FF2B5EF4-FFF2-40B4-BE49-F238E27FC236}">
                <a16:creationId xmlns:a16="http://schemas.microsoft.com/office/drawing/2014/main" id="{0FC56AFB-87C0-4B0B-A90C-B156DF3C957E}"/>
              </a:ext>
            </a:extLst>
          </p:cNvPr>
          <p:cNvSpPr txBox="1"/>
          <p:nvPr/>
        </p:nvSpPr>
        <p:spPr>
          <a:xfrm>
            <a:off x="8492703" y="227378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err="1"/>
              <a:t>Biotehnologija</a:t>
            </a:r>
            <a:endParaRPr lang="en-US"/>
          </a:p>
        </p:txBody>
      </p:sp>
      <p:sp>
        <p:nvSpPr>
          <p:cNvPr id="13" name="TextBox 12">
            <a:extLst>
              <a:ext uri="{FF2B5EF4-FFF2-40B4-BE49-F238E27FC236}">
                <a16:creationId xmlns:a16="http://schemas.microsoft.com/office/drawing/2014/main" id="{9FCE455E-7C0C-42DF-A4F9-252A13D1BB2B}"/>
              </a:ext>
            </a:extLst>
          </p:cNvPr>
          <p:cNvSpPr txBox="1"/>
          <p:nvPr/>
        </p:nvSpPr>
        <p:spPr>
          <a:xfrm>
            <a:off x="1181982" y="6162673"/>
            <a:ext cx="344365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t>Perpetum</a:t>
            </a:r>
            <a:r>
              <a:rPr lang="en-US"/>
              <a:t> mobile </a:t>
            </a:r>
            <a:r>
              <a:rPr lang="en-US" err="1"/>
              <a:t>mašina</a:t>
            </a:r>
            <a:endParaRPr lang="en-US"/>
          </a:p>
        </p:txBody>
      </p:sp>
      <p:sp>
        <p:nvSpPr>
          <p:cNvPr id="14" name="TextBox 13">
            <a:extLst>
              <a:ext uri="{FF2B5EF4-FFF2-40B4-BE49-F238E27FC236}">
                <a16:creationId xmlns:a16="http://schemas.microsoft.com/office/drawing/2014/main" id="{8E9993D5-D798-42C7-8124-A5C78EF1ACA5}"/>
              </a:ext>
            </a:extLst>
          </p:cNvPr>
          <p:cNvSpPr txBox="1"/>
          <p:nvPr/>
        </p:nvSpPr>
        <p:spPr>
          <a:xfrm>
            <a:off x="8611804" y="616267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err="1"/>
              <a:t>Moralnost</a:t>
            </a:r>
            <a:endParaRPr lang="en-US"/>
          </a:p>
        </p:txBody>
      </p:sp>
      <p:pic>
        <p:nvPicPr>
          <p:cNvPr id="15" name="Picture 14">
            <a:extLst>
              <a:ext uri="{FF2B5EF4-FFF2-40B4-BE49-F238E27FC236}">
                <a16:creationId xmlns:a16="http://schemas.microsoft.com/office/drawing/2014/main" id="{DE5FCD86-11D6-437E-8545-BB1DB1D3FE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0297" y="3840894"/>
            <a:ext cx="2886879" cy="218681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7" name="Picture 16">
            <a:extLst>
              <a:ext uri="{FF2B5EF4-FFF2-40B4-BE49-F238E27FC236}">
                <a16:creationId xmlns:a16="http://schemas.microsoft.com/office/drawing/2014/main" id="{51E8CB52-BEB3-43F8-B6F9-7F149FEE47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1634" y="168041"/>
            <a:ext cx="3597194" cy="211797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9" name="Picture 18">
            <a:extLst>
              <a:ext uri="{FF2B5EF4-FFF2-40B4-BE49-F238E27FC236}">
                <a16:creationId xmlns:a16="http://schemas.microsoft.com/office/drawing/2014/main" id="{732732B2-E636-4B88-AAF2-724211B414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86865" y="1995426"/>
            <a:ext cx="3031750" cy="2021167"/>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21" name="Picture 20">
            <a:extLst>
              <a:ext uri="{FF2B5EF4-FFF2-40B4-BE49-F238E27FC236}">
                <a16:creationId xmlns:a16="http://schemas.microsoft.com/office/drawing/2014/main" id="{D46F0BA5-7C8F-4F6C-8FBD-1CD3A70AAC9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20380" y="96004"/>
            <a:ext cx="3176959" cy="211797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23" name="Picture 22">
            <a:extLst>
              <a:ext uri="{FF2B5EF4-FFF2-40B4-BE49-F238E27FC236}">
                <a16:creationId xmlns:a16="http://schemas.microsoft.com/office/drawing/2014/main" id="{DB0259D8-695E-460E-9136-B15ADF3AD41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18615" y="3866598"/>
            <a:ext cx="3031751" cy="213540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11415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FAB7110-B119-4320-976B-E999EABF1B83}"/>
              </a:ext>
            </a:extLst>
          </p:cNvPr>
          <p:cNvSpPr>
            <a:spLocks noGrp="1"/>
          </p:cNvSpPr>
          <p:nvPr>
            <p:ph type="body" sz="half" idx="2"/>
          </p:nvPr>
        </p:nvSpPr>
        <p:spPr>
          <a:xfrm>
            <a:off x="-1262" y="2454333"/>
            <a:ext cx="11024670" cy="3054851"/>
          </a:xfrm>
        </p:spPr>
        <p:txBody>
          <a:bodyPr vert="horz" lIns="91440" tIns="45720" rIns="91440" bIns="45720" rtlCol="0" anchor="t">
            <a:normAutofit/>
          </a:bodyPr>
          <a:lstStyle/>
          <a:p>
            <a:endParaRPr lang="sr-Latn-RS" sz="2400">
              <a:solidFill>
                <a:schemeClr val="tx1"/>
              </a:solidFill>
              <a:latin typeface="Times New Roman" panose="02020603050405020304" pitchFamily="18" charset="0"/>
              <a:cs typeface="Times New Roman" panose="02020603050405020304" pitchFamily="18" charset="0"/>
            </a:endParaRPr>
          </a:p>
          <a:p>
            <a:r>
              <a:rPr lang="sr-Latn-RS" sz="2400">
                <a:solidFill>
                  <a:schemeClr val="tx1"/>
                </a:solidFill>
                <a:latin typeface="Times New Roman"/>
                <a:cs typeface="Times New Roman"/>
              </a:rPr>
              <a:t>Informacije o tome da li je </a:t>
            </a:r>
            <a:r>
              <a:rPr lang="sr-Latn-RS" sz="2400" err="1">
                <a:solidFill>
                  <a:schemeClr val="tx1"/>
                </a:solidFill>
                <a:latin typeface="Times New Roman"/>
                <a:cs typeface="Times New Roman"/>
              </a:rPr>
              <a:t>odredjeni</a:t>
            </a:r>
            <a:r>
              <a:rPr lang="sr-Latn-RS" sz="2400">
                <a:solidFill>
                  <a:schemeClr val="tx1"/>
                </a:solidFill>
                <a:latin typeface="Times New Roman"/>
                <a:cs typeface="Times New Roman"/>
              </a:rPr>
              <a:t> pronalazak zaštićen stiču se pretraživanjem patentnih dokumenata to su registrovani patenti i objavljene prijave patenata.</a:t>
            </a:r>
          </a:p>
          <a:p>
            <a:r>
              <a:rPr lang="sr-Latn-RS" sz="2400">
                <a:solidFill>
                  <a:schemeClr val="tx1"/>
                </a:solidFill>
                <a:latin typeface="Times New Roman"/>
                <a:cs typeface="Times New Roman"/>
              </a:rPr>
              <a:t>Potrebne informacije pružaju i stručnjaci iz Zavoda nakon složene pretrage u domaćim i inostranim bazama podataka na osnovu zahteva zainteresovanih lica, tu postoji i usluga javne čitaonice gde se zainteresovanom licu stavljaju na uvid dokumenta o zaštićenim pravima industrijske svojine.</a:t>
            </a:r>
          </a:p>
          <a:p>
            <a:endParaRPr lang="en-US" sz="2000">
              <a:latin typeface="Times New Roman" panose="02020603050405020304" pitchFamily="18" charset="0"/>
              <a:cs typeface="Times New Roman" panose="02020603050405020304" pitchFamily="18" charset="0"/>
            </a:endParaRPr>
          </a:p>
        </p:txBody>
      </p:sp>
      <p:pic>
        <p:nvPicPr>
          <p:cNvPr id="2" name="Graphic 2" descr="Exclamation mark with solid fill">
            <a:extLst>
              <a:ext uri="{FF2B5EF4-FFF2-40B4-BE49-F238E27FC236}">
                <a16:creationId xmlns:a16="http://schemas.microsoft.com/office/drawing/2014/main" id="{0448E730-2BC4-471D-BDE9-816D348998D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25094" y="1709490"/>
            <a:ext cx="1283854" cy="920093"/>
          </a:xfrm>
          <a:prstGeom prst="rect">
            <a:avLst/>
          </a:prstGeom>
        </p:spPr>
      </p:pic>
      <p:sp>
        <p:nvSpPr>
          <p:cNvPr id="3" name="TextBox 2">
            <a:extLst>
              <a:ext uri="{FF2B5EF4-FFF2-40B4-BE49-F238E27FC236}">
                <a16:creationId xmlns:a16="http://schemas.microsoft.com/office/drawing/2014/main" id="{B0EF67F2-B354-4128-AD45-A8A35314F75E}"/>
              </a:ext>
            </a:extLst>
          </p:cNvPr>
          <p:cNvSpPr txBox="1"/>
          <p:nvPr/>
        </p:nvSpPr>
        <p:spPr>
          <a:xfrm>
            <a:off x="-77244" y="382044"/>
            <a:ext cx="9695143"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sr-Latn-RS" sz="2400">
                <a:latin typeface="Times New Roman"/>
                <a:cs typeface="Times New Roman"/>
              </a:rPr>
              <a:t>Patentirani </a:t>
            </a:r>
            <a:r>
              <a:rPr lang="sr-Latn-RS" sz="2400" err="1">
                <a:latin typeface="Times New Roman"/>
                <a:cs typeface="Times New Roman"/>
              </a:rPr>
              <a:t>pronalsci</a:t>
            </a:r>
            <a:r>
              <a:rPr lang="sr-Latn-RS" sz="2400">
                <a:latin typeface="Times New Roman"/>
                <a:cs typeface="Times New Roman"/>
              </a:rPr>
              <a:t> zadiru u svakodnevni aspekt </a:t>
            </a:r>
            <a:r>
              <a:rPr lang="sr-Latn-RS" sz="2400" err="1">
                <a:latin typeface="Times New Roman"/>
                <a:cs typeface="Times New Roman"/>
              </a:rPr>
              <a:t>ljuduskog</a:t>
            </a:r>
            <a:r>
              <a:rPr lang="sr-Latn-RS" sz="2400">
                <a:latin typeface="Times New Roman"/>
                <a:cs typeface="Times New Roman"/>
              </a:rPr>
              <a:t> </a:t>
            </a:r>
            <a:r>
              <a:rPr lang="sr-Latn-RS" sz="2400" err="1">
                <a:latin typeface="Times New Roman"/>
                <a:cs typeface="Times New Roman"/>
              </a:rPr>
              <a:t>života,oni</a:t>
            </a:r>
            <a:r>
              <a:rPr lang="sr-Latn-RS" sz="2400">
                <a:latin typeface="Times New Roman"/>
                <a:cs typeface="Times New Roman"/>
              </a:rPr>
              <a:t> mogu biti pribavljeni za bilo koju vrstu </a:t>
            </a:r>
            <a:r>
              <a:rPr lang="sr-Latn-RS" sz="2400" err="1">
                <a:latin typeface="Times New Roman"/>
                <a:cs typeface="Times New Roman"/>
              </a:rPr>
              <a:t>tehnologije,od</a:t>
            </a:r>
            <a:r>
              <a:rPr lang="sr-Latn-RS" sz="2400">
                <a:latin typeface="Times New Roman"/>
                <a:cs typeface="Times New Roman"/>
              </a:rPr>
              <a:t> prenosa električne energije pa sve do hemijskih olovaka ,</a:t>
            </a:r>
            <a:r>
              <a:rPr lang="sr-Latn-RS" sz="2400" err="1">
                <a:latin typeface="Times New Roman"/>
                <a:cs typeface="Times New Roman"/>
              </a:rPr>
              <a:t>plastike,predmeta</a:t>
            </a:r>
            <a:r>
              <a:rPr lang="sr-Latn-RS" sz="2400">
                <a:latin typeface="Times New Roman"/>
                <a:cs typeface="Times New Roman"/>
              </a:rPr>
              <a:t> od </a:t>
            </a:r>
            <a:r>
              <a:rPr lang="sr-Latn-RS" sz="2400" err="1">
                <a:latin typeface="Times New Roman"/>
                <a:cs typeface="Times New Roman"/>
              </a:rPr>
              <a:t>recikliranog</a:t>
            </a:r>
            <a:r>
              <a:rPr lang="sr-Latn-RS" sz="2400">
                <a:latin typeface="Times New Roman"/>
                <a:cs typeface="Times New Roman"/>
              </a:rPr>
              <a:t> materijala itd.</a:t>
            </a:r>
            <a:endParaRPr lang="en-US" sz="2400">
              <a:latin typeface="Times New Roman"/>
            </a:endParaRPr>
          </a:p>
        </p:txBody>
      </p:sp>
      <p:sp>
        <p:nvSpPr>
          <p:cNvPr id="5" name="TextBox 4">
            <a:extLst>
              <a:ext uri="{FF2B5EF4-FFF2-40B4-BE49-F238E27FC236}">
                <a16:creationId xmlns:a16="http://schemas.microsoft.com/office/drawing/2014/main" id="{38530F91-FD23-402E-A14A-A0D36DE70F0A}"/>
              </a:ext>
            </a:extLst>
          </p:cNvPr>
          <p:cNvSpPr txBox="1"/>
          <p:nvPr/>
        </p:nvSpPr>
        <p:spPr>
          <a:xfrm>
            <a:off x="4037742" y="1712678"/>
            <a:ext cx="8212897" cy="923330"/>
          </a:xfrm>
          <a:prstGeom prst="rect">
            <a:avLst/>
          </a:prstGeom>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latin typeface="Times New Roman"/>
                <a:cs typeface="Times New Roman"/>
              </a:rPr>
              <a:t>Odlukom</a:t>
            </a:r>
            <a:r>
              <a:rPr lang="en-US">
                <a:latin typeface="Times New Roman"/>
                <a:cs typeface="Times New Roman"/>
              </a:rPr>
              <a:t> </a:t>
            </a:r>
            <a:r>
              <a:rPr lang="en-US" err="1">
                <a:latin typeface="Times New Roman"/>
                <a:cs typeface="Times New Roman"/>
              </a:rPr>
              <a:t>vrhonog</a:t>
            </a:r>
            <a:r>
              <a:rPr lang="en-US">
                <a:latin typeface="Times New Roman"/>
                <a:cs typeface="Times New Roman"/>
              </a:rPr>
              <a:t> </a:t>
            </a:r>
            <a:r>
              <a:rPr lang="en-US" err="1">
                <a:latin typeface="Times New Roman"/>
                <a:cs typeface="Times New Roman"/>
              </a:rPr>
              <a:t>suda</a:t>
            </a:r>
            <a:r>
              <a:rPr lang="en-US">
                <a:latin typeface="Times New Roman"/>
                <a:cs typeface="Times New Roman"/>
              </a:rPr>
              <a:t> </a:t>
            </a:r>
            <a:r>
              <a:rPr lang="en-US" err="1">
                <a:latin typeface="Times New Roman"/>
                <a:cs typeface="Times New Roman"/>
              </a:rPr>
              <a:t>iz</a:t>
            </a:r>
            <a:r>
              <a:rPr lang="en-US">
                <a:latin typeface="Times New Roman"/>
                <a:cs typeface="Times New Roman"/>
              </a:rPr>
              <a:t> 2013. Godine je </a:t>
            </a:r>
            <a:r>
              <a:rPr lang="en-US" err="1">
                <a:latin typeface="Times New Roman"/>
                <a:cs typeface="Times New Roman"/>
              </a:rPr>
              <a:t>kompaniji</a:t>
            </a:r>
            <a:r>
              <a:rPr lang="en-US">
                <a:latin typeface="Times New Roman"/>
                <a:cs typeface="Times New Roman"/>
              </a:rPr>
              <a:t> Myriad genetics </a:t>
            </a:r>
            <a:r>
              <a:rPr lang="en-US" err="1">
                <a:latin typeface="Times New Roman"/>
                <a:cs typeface="Times New Roman"/>
              </a:rPr>
              <a:t>zabranjen</a:t>
            </a:r>
            <a:r>
              <a:rPr lang="en-US">
                <a:latin typeface="Times New Roman"/>
                <a:cs typeface="Times New Roman"/>
              </a:rPr>
              <a:t> patent </a:t>
            </a:r>
            <a:r>
              <a:rPr lang="en-US" err="1">
                <a:latin typeface="Times New Roman"/>
                <a:cs typeface="Times New Roman"/>
              </a:rPr>
              <a:t>nad</a:t>
            </a:r>
            <a:r>
              <a:rPr lang="en-US">
                <a:latin typeface="Times New Roman"/>
                <a:cs typeface="Times New Roman"/>
              </a:rPr>
              <a:t> </a:t>
            </a:r>
            <a:r>
              <a:rPr lang="en-US" err="1">
                <a:latin typeface="Times New Roman"/>
                <a:cs typeface="Times New Roman"/>
              </a:rPr>
              <a:t>dva</a:t>
            </a:r>
            <a:r>
              <a:rPr lang="en-US">
                <a:latin typeface="Times New Roman"/>
                <a:cs typeface="Times New Roman"/>
              </a:rPr>
              <a:t> gena BRCA1 I BRCA2 koji </a:t>
            </a:r>
            <a:r>
              <a:rPr lang="en-US" err="1">
                <a:latin typeface="Times New Roman"/>
                <a:cs typeface="Times New Roman"/>
              </a:rPr>
              <a:t>imaju</a:t>
            </a:r>
            <a:r>
              <a:rPr lang="en-US">
                <a:latin typeface="Times New Roman"/>
                <a:cs typeface="Times New Roman"/>
              </a:rPr>
              <a:t> </a:t>
            </a:r>
            <a:r>
              <a:rPr lang="en-US" err="1">
                <a:latin typeface="Times New Roman"/>
                <a:cs typeface="Times New Roman"/>
              </a:rPr>
              <a:t>ulogu</a:t>
            </a:r>
            <a:r>
              <a:rPr lang="en-US">
                <a:latin typeface="Times New Roman"/>
                <a:cs typeface="Times New Roman"/>
              </a:rPr>
              <a:t> u </a:t>
            </a:r>
            <a:r>
              <a:rPr lang="en-US" err="1">
                <a:latin typeface="Times New Roman"/>
                <a:cs typeface="Times New Roman"/>
              </a:rPr>
              <a:t>formiranju</a:t>
            </a:r>
            <a:r>
              <a:rPr lang="en-US">
                <a:latin typeface="Times New Roman"/>
                <a:cs typeface="Times New Roman"/>
              </a:rPr>
              <a:t> </a:t>
            </a:r>
            <a:r>
              <a:rPr lang="en-US" err="1">
                <a:latin typeface="Times New Roman"/>
                <a:cs typeface="Times New Roman"/>
              </a:rPr>
              <a:t>karcinoma</a:t>
            </a:r>
            <a:r>
              <a:rPr lang="en-US">
                <a:latin typeface="Times New Roman"/>
                <a:cs typeface="Times New Roman"/>
              </a:rPr>
              <a:t> </a:t>
            </a:r>
            <a:r>
              <a:rPr lang="en-US" err="1">
                <a:latin typeface="Times New Roman"/>
                <a:cs typeface="Times New Roman"/>
              </a:rPr>
              <a:t>jajnika</a:t>
            </a:r>
            <a:r>
              <a:rPr lang="en-US">
                <a:latin typeface="Times New Roman"/>
                <a:cs typeface="Times New Roman"/>
              </a:rPr>
              <a:t> I </a:t>
            </a:r>
            <a:r>
              <a:rPr lang="en-US" err="1">
                <a:latin typeface="Times New Roman"/>
                <a:cs typeface="Times New Roman"/>
              </a:rPr>
              <a:t>dojke</a:t>
            </a:r>
            <a:endParaRPr lang="en-US">
              <a:latin typeface="Times New Roman"/>
              <a:cs typeface="Times New Roman"/>
            </a:endParaRPr>
          </a:p>
        </p:txBody>
      </p:sp>
    </p:spTree>
    <p:extLst>
      <p:ext uri="{BB962C8B-B14F-4D97-AF65-F5344CB8AC3E}">
        <p14:creationId xmlns:p14="http://schemas.microsoft.com/office/powerpoint/2010/main" val="4283948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P spid="5"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TM03090434[[fn=Wood Type]]</Template>
  <TotalTime>81</TotalTime>
  <Words>3959</Words>
  <Application>Microsoft Office PowerPoint</Application>
  <PresentationFormat>Widescreen</PresentationFormat>
  <Paragraphs>213</Paragraphs>
  <Slides>26</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Rockwell</vt:lpstr>
      <vt:lpstr>Rockwell Condensed</vt:lpstr>
      <vt:lpstr>Times New Roman</vt:lpstr>
      <vt:lpstr>Wingdings</vt:lpstr>
      <vt:lpstr>Wood Type</vt:lpstr>
      <vt:lpstr>PATENT</vt:lpstr>
      <vt:lpstr>PowerPoint Presentation</vt:lpstr>
      <vt:lpstr>Patenti se dele na</vt:lpstr>
      <vt:lpstr>Razlika izmedju patenta i malog patenta </vt:lpstr>
      <vt:lpstr>PowerPoint Presentation</vt:lpstr>
      <vt:lpstr>Šta se može patentirati</vt:lpstr>
      <vt:lpstr>Šta se ne može patentirati?</vt:lpstr>
      <vt:lpstr>PowerPoint Presentation</vt:lpstr>
      <vt:lpstr>PowerPoint Presentation</vt:lpstr>
      <vt:lpstr>Prvi patent u Srbiji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Patentirati da ili ne</vt:lpstr>
      <vt:lpstr>Primeri Izgubljenog novca</vt:lpstr>
      <vt:lpstr>Postoje I neki humanisti</vt:lpstr>
      <vt:lpstr>Patentni ratovi</vt:lpstr>
      <vt:lpstr>SAMSUNG</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PATENT</dc:title>
  <dc:creator>LENOVO</dc:creator>
  <cp:lastModifiedBy>Jovana Nikolic</cp:lastModifiedBy>
  <cp:revision>51</cp:revision>
  <dcterms:created xsi:type="dcterms:W3CDTF">2020-12-21T13:05:27Z</dcterms:created>
  <dcterms:modified xsi:type="dcterms:W3CDTF">2020-12-24T16:32:23Z</dcterms:modified>
</cp:coreProperties>
</file>